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1" r:id="rId1"/>
  </p:sldMasterIdLst>
  <p:notesMasterIdLst>
    <p:notesMasterId r:id="rId57"/>
  </p:notesMasterIdLst>
  <p:sldIdLst>
    <p:sldId id="342" r:id="rId2"/>
    <p:sldId id="343" r:id="rId3"/>
    <p:sldId id="258" r:id="rId4"/>
    <p:sldId id="259" r:id="rId5"/>
    <p:sldId id="304" r:id="rId6"/>
    <p:sldId id="260" r:id="rId7"/>
    <p:sldId id="261" r:id="rId8"/>
    <p:sldId id="262" r:id="rId9"/>
    <p:sldId id="263" r:id="rId10"/>
    <p:sldId id="264" r:id="rId11"/>
    <p:sldId id="265" r:id="rId12"/>
    <p:sldId id="303" r:id="rId13"/>
    <p:sldId id="266" r:id="rId14"/>
    <p:sldId id="267" r:id="rId15"/>
    <p:sldId id="268" r:id="rId16"/>
    <p:sldId id="27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20" r:id="rId25"/>
    <p:sldId id="329" r:id="rId26"/>
    <p:sldId id="307" r:id="rId27"/>
    <p:sldId id="308" r:id="rId28"/>
    <p:sldId id="309" r:id="rId29"/>
    <p:sldId id="305" r:id="rId30"/>
    <p:sldId id="306" r:id="rId31"/>
    <p:sldId id="278" r:id="rId32"/>
    <p:sldId id="279" r:id="rId33"/>
    <p:sldId id="280" r:id="rId34"/>
    <p:sldId id="281" r:id="rId35"/>
    <p:sldId id="283" r:id="rId36"/>
    <p:sldId id="277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331" r:id="rId48"/>
    <p:sldId id="332" r:id="rId49"/>
    <p:sldId id="333" r:id="rId50"/>
    <p:sldId id="295" r:id="rId51"/>
    <p:sldId id="296" r:id="rId52"/>
    <p:sldId id="310" r:id="rId53"/>
    <p:sldId id="334" r:id="rId54"/>
    <p:sldId id="311" r:id="rId55"/>
    <p:sldId id="319" r:id="rId5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52" d="100"/>
          <a:sy n="52" d="100"/>
        </p:scale>
        <p:origin x="13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00110-431E-4EFC-9EA9-B5F7127271DE}" type="datetimeFigureOut">
              <a:rPr lang="de-DE" smtClean="0"/>
              <a:pPr/>
              <a:t>12.12.2018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B7BF7-2DA5-49E7-85C4-C290FFAC15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AA6D9-3EBB-4C49-ADED-DEB0BA3FFDA1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AA6D9-3EBB-4C49-ADED-DEB0BA3FFDA1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53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7BF7-2DA5-49E7-85C4-C290FFAC1565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CAB2-D293-4B9A-892E-028AD8B90538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4E1F-0FC7-4188-B337-02D82F30C293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D55B-5C8A-4F83-9253-1105FC149F52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1080-C319-4CF0-A45E-BD607529C480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err="1"/>
              <a:t>Steibl</a:t>
            </a:r>
            <a:endParaRPr lang="de-DE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214282" y="585789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itchFamily="2" charset="2"/>
                <a:hlinkClick r:id="" action="ppaction://hlinkshowjump?jump=previousslide"/>
              </a:rPr>
              <a:t></a:t>
            </a:r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8358214" y="60722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17CB-BE71-4161-A639-9B44770240C4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492-E246-41D7-8FED-8CA1382029D7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C9E0-F7CA-45B0-A81B-90B71EF17BDB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7ED1-66FE-4B69-B883-7DE2F5D17A6C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F82D-4A62-475A-9A6F-9FF3937A63BA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3022-8B26-46A4-8751-BADADCAB0DE2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1080-C319-4CF0-A45E-BD607529C480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214282" y="585789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itchFamily="2" charset="2"/>
                <a:hlinkClick r:id="" action="ppaction://hlinkshowjump?jump=previousslide"/>
              </a:rPr>
              <a:t>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358214" y="60722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  <a:hlinkClick r:id="" action="ppaction://hlinkshowjump?jump=nextslide"/>
              </a:rPr>
              <a:t>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6398-06F2-402B-92A6-FF6CD1B8EC1B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25FE705-A1C4-4D5F-ADD6-451FE75125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791EC90-CE80-4CEA-A0F0-B95D8FFCEFB4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FBF2CF6-0D9D-49C2-857B-FEFEA11BA649}" type="datetime1">
              <a:rPr lang="de-DE" smtClean="0"/>
              <a:pPr/>
              <a:t>12.12.2018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de-DE"/>
              <a:t>Steibl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5FE705-A1C4-4D5F-ADD6-451FE75125D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03" r:id="rId12"/>
    <p:sldLayoutId id="2147483708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upload.wikimedia.org/wikipedia/commons/e/e3/Toilet_women.svg" TargetMode="External"/><Relationship Id="rId7" Type="http://schemas.openxmlformats.org/officeDocument/2006/relationships/hyperlink" Target="http://upload.wikimedia.org/wikipedia/commons/7/74/PublicInformationSymbol_EmergencyExit.sv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upload.wikimedia.org/wikipedia/commons/0/0c/Wheelchair_symbol.sv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://upload.wikimedia.org/wikipedia/commons/9/93/Zeichen_350.sv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8596" y="2428868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Kinder gelten als  rechenschwach, die trotz adäquater Förderung mangelhafte Vorstellungen, fehlerhafte Denkweisen und dadurch</a:t>
            </a:r>
            <a:r>
              <a:rPr lang="de-DE" sz="2800" dirty="0">
                <a:solidFill>
                  <a:srgbClr val="00B0F0"/>
                </a:solidFill>
              </a:rPr>
              <a:t> </a:t>
            </a:r>
            <a:r>
              <a:rPr lang="de-DE" sz="2800" i="1" dirty="0">
                <a:solidFill>
                  <a:srgbClr val="00B0F0"/>
                </a:solidFill>
              </a:rPr>
              <a:t>ungeeignete Lösungsmuster</a:t>
            </a:r>
            <a:r>
              <a:rPr lang="de-DE" sz="2800" dirty="0"/>
              <a:t> für den Zahlenaufbau und die Grundrechenarten entwickeln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85786" y="857232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800" dirty="0">
                <a:solidFill>
                  <a:schemeClr val="tx1">
                    <a:lumMod val="95000"/>
                  </a:schemeClr>
                </a:solidFill>
              </a:rPr>
              <a:t>noch einmal Lorenz </a:t>
            </a:r>
            <a:r>
              <a:rPr lang="de-DE" sz="3200" dirty="0">
                <a:solidFill>
                  <a:srgbClr val="FFFF00"/>
                </a:solidFill>
              </a:rPr>
              <a:t>:      Rechenerwerbsschwäche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2910" y="5143512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Sie</a:t>
            </a:r>
            <a:r>
              <a:rPr lang="de-DE" sz="2400" dirty="0">
                <a:solidFill>
                  <a:srgbClr val="FF0000"/>
                </a:solidFill>
              </a:rPr>
              <a:t> entwickeln </a:t>
            </a:r>
            <a:r>
              <a:rPr lang="de-DE" sz="2400" i="1" dirty="0">
                <a:solidFill>
                  <a:srgbClr val="00B0F0"/>
                </a:solidFill>
              </a:rPr>
              <a:t>Lösungsmuster!!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57224" y="422956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FFFF00"/>
                </a:solidFill>
              </a:rPr>
              <a:t>Erkennung der Rechenerwerbsschwäche im Schulalter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14348" y="1571612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Geringes Tempo beim Rechnen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4348" y="1928802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Häufung von Fehlern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14348" y="2357430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Mangelndes Symbolverständnis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14348" y="2786058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Zählendes Rechnen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4348" y="3214686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Keine Zahlzerlegungen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14348" y="3714752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Keine Lösung für Ergänzungs- und Platzhalteraufgaben  5    </a:t>
            </a:r>
            <a:r>
              <a:rPr lang="de-DE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 8  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= 12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14348" y="4214818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Keine Einsicht in das dekadische System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14348" y="4631304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Invertierung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der Zahlen 54 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45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14348" y="5143512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itchFamily="34" charset="0"/>
                <a:cs typeface="Arial" pitchFamily="34" charset="0"/>
              </a:rPr>
              <a:t>Kippfehler bei der Subtraktion  14 – 6 = 12; Richtungsveränderung!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14348" y="5643578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Schwierigkeiten mit der Uhr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929190" y="1785926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C000"/>
                </a:solidFill>
              </a:rPr>
              <a:t>Abneigung gegen Mathe</a:t>
            </a:r>
          </a:p>
          <a:p>
            <a:r>
              <a:rPr lang="de-DE" sz="2000" dirty="0">
                <a:solidFill>
                  <a:srgbClr val="FFC000"/>
                </a:solidFill>
              </a:rPr>
              <a:t>Somatische Beschwerden</a:t>
            </a:r>
          </a:p>
          <a:p>
            <a:r>
              <a:rPr lang="de-DE" sz="2000" dirty="0">
                <a:solidFill>
                  <a:srgbClr val="FFC000"/>
                </a:solidFill>
              </a:rPr>
              <a:t>Auffälliges Verhalten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7143768" y="3786190"/>
            <a:ext cx="35719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00034" y="714356"/>
            <a:ext cx="81439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B0F0"/>
                </a:solidFill>
              </a:rPr>
              <a:t>Typische Rechenfehler</a:t>
            </a:r>
            <a:r>
              <a:rPr lang="de-DE" sz="2400" dirty="0">
                <a:solidFill>
                  <a:srgbClr val="00B0F0"/>
                </a:solidFill>
              </a:rPr>
              <a:t>   </a:t>
            </a:r>
            <a:r>
              <a:rPr lang="de-DE" sz="2400" dirty="0"/>
              <a:t>wie </a:t>
            </a:r>
          </a:p>
          <a:p>
            <a:r>
              <a:rPr lang="de-DE" sz="2400" dirty="0"/>
              <a:t>Verzählen um Eins, </a:t>
            </a:r>
          </a:p>
          <a:p>
            <a:r>
              <a:rPr lang="de-DE" sz="2400" dirty="0"/>
              <a:t>Richtungsfehler, </a:t>
            </a:r>
          </a:p>
          <a:p>
            <a:r>
              <a:rPr lang="de-DE" sz="2400" dirty="0"/>
              <a:t>Stellenwertfehler, </a:t>
            </a:r>
          </a:p>
          <a:p>
            <a:r>
              <a:rPr lang="de-DE" sz="2400" dirty="0"/>
              <a:t>Perseveration u.a. </a:t>
            </a:r>
          </a:p>
          <a:p>
            <a:r>
              <a:rPr lang="de-DE" sz="2400" dirty="0"/>
              <a:t>sind </a:t>
            </a:r>
            <a:r>
              <a:rPr lang="de-DE" sz="2400" dirty="0">
                <a:solidFill>
                  <a:srgbClr val="00B0F0"/>
                </a:solidFill>
              </a:rPr>
              <a:t>unvermeidliche Bestandteile </a:t>
            </a:r>
            <a:r>
              <a:rPr lang="de-DE" sz="2400" dirty="0"/>
              <a:t>des mathematischen Lernprozesses. </a:t>
            </a:r>
          </a:p>
          <a:p>
            <a:endParaRPr lang="de-DE" sz="2400" dirty="0">
              <a:solidFill>
                <a:srgbClr val="FFFF00"/>
              </a:solidFill>
            </a:endParaRPr>
          </a:p>
          <a:p>
            <a:r>
              <a:rPr lang="de-DE" sz="2400" dirty="0">
                <a:solidFill>
                  <a:srgbClr val="FFFF00"/>
                </a:solidFill>
              </a:rPr>
              <a:t>LORENZ </a:t>
            </a:r>
            <a:r>
              <a:rPr lang="de-DE" sz="2400" dirty="0"/>
              <a:t>(1985, 70) weist darauf hin, dass es ein </a:t>
            </a:r>
            <a:r>
              <a:rPr lang="de-DE" sz="2400" b="1" i="1" dirty="0">
                <a:solidFill>
                  <a:srgbClr val="FF0000"/>
                </a:solidFill>
              </a:rPr>
              <a:t>kaum lösbarer Streitpunkt</a:t>
            </a:r>
            <a:r>
              <a:rPr lang="de-DE" sz="2400" b="1" i="1" dirty="0"/>
              <a:t> bleiben wird</a:t>
            </a:r>
            <a:r>
              <a:rPr lang="de-DE" sz="2400" dirty="0"/>
              <a:t>, </a:t>
            </a:r>
            <a:r>
              <a:rPr lang="de-DE" sz="2800" dirty="0">
                <a:solidFill>
                  <a:srgbClr val="FFFF00"/>
                </a:solidFill>
              </a:rPr>
              <a:t>ab wann Rechenfehler als üblich </a:t>
            </a:r>
            <a:r>
              <a:rPr lang="de-DE" sz="2400" dirty="0"/>
              <a:t>erwartet werden können und damit als </a:t>
            </a:r>
            <a:r>
              <a:rPr lang="de-DE" sz="2400" dirty="0">
                <a:solidFill>
                  <a:srgbClr val="00B050"/>
                </a:solidFill>
              </a:rPr>
              <a:t>"normal" </a:t>
            </a:r>
            <a:r>
              <a:rPr lang="de-DE" sz="2400" dirty="0"/>
              <a:t>einzustufen sind, oder ob bereits eine Grenze zum außergewöhnlichen und damit zum </a:t>
            </a:r>
            <a:r>
              <a:rPr lang="de-DE" sz="2400" dirty="0">
                <a:solidFill>
                  <a:srgbClr val="00B050"/>
                </a:solidFill>
              </a:rPr>
              <a:t>"Pathologischen"</a:t>
            </a:r>
            <a:r>
              <a:rPr lang="de-DE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/>
              <a:t>überschritten 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2910" y="78579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</a:rPr>
              <a:t>Unwissenheit über die Ursachen  </a:t>
            </a:r>
            <a:r>
              <a:rPr lang="de-DE" sz="2800" dirty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de-DE" sz="2800" dirty="0">
                <a:solidFill>
                  <a:srgbClr val="FFFF00"/>
                </a:solidFill>
              </a:rPr>
              <a:t> Teufelskreis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2910" y="185736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CCFF"/>
                </a:solidFill>
              </a:rPr>
              <a:t>Gegenseitig   schwindendes Vertrauen  zwischen Elternhaus  und  Schule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0034" y="307181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99FF"/>
                </a:solidFill>
              </a:rPr>
              <a:t>Spirale: mehr üben , nicht hilfreiche Fördermaßnahmen, bescheidener Erfolg, gegenseitige Schuldzuweisung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71538" y="421481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Abneigung gegen Mathematik,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2910" y="5072074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CCFF"/>
                </a:solidFill>
              </a:rPr>
              <a:t>Körperliche Symptome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43042" y="6000768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</a:rPr>
              <a:t>Schwindende  Leistungsbereitschaft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8596" y="500042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u="sng" dirty="0">
                <a:solidFill>
                  <a:srgbClr val="FF0000"/>
                </a:solidFill>
              </a:rPr>
              <a:t>Die</a:t>
            </a:r>
            <a:r>
              <a:rPr lang="de-DE" sz="3200" dirty="0">
                <a:solidFill>
                  <a:srgbClr val="FFFF00"/>
                </a:solidFill>
              </a:rPr>
              <a:t>  erwartete Fähigkeit   der Schulanfänger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71472" y="142873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C9C9"/>
                </a:solidFill>
              </a:rPr>
              <a:t>Zählen, Abzählen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57190" y="2285992"/>
            <a:ext cx="285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Zahlwortreihe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379328" y="2928934"/>
            <a:ext cx="397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Zählen  mit Wegschieben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57159" y="3500438"/>
            <a:ext cx="371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Zählen mit Antippen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7158" y="4143380"/>
            <a:ext cx="508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Zählen mit den Augen (Kopfnicken)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7158" y="4714884"/>
            <a:ext cx="473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Zählen mit den Fingern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7224" y="1714488"/>
            <a:ext cx="58579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Spielzeugautos, Puppen, Edelsteine</a:t>
            </a:r>
          </a:p>
          <a:p>
            <a:r>
              <a:rPr lang="de-DE" sz="2800" dirty="0"/>
              <a:t>Treppenstufen, </a:t>
            </a:r>
          </a:p>
          <a:p>
            <a:r>
              <a:rPr lang="de-DE" sz="2800" dirty="0"/>
              <a:t>Laternenmasten, </a:t>
            </a:r>
          </a:p>
          <a:p>
            <a:r>
              <a:rPr lang="de-DE" sz="2800" dirty="0"/>
              <a:t>Autos am Straßenrand,  </a:t>
            </a:r>
          </a:p>
          <a:p>
            <a:r>
              <a:rPr lang="de-DE" sz="2800" dirty="0"/>
              <a:t>Schritte beim Gehen,  </a:t>
            </a:r>
          </a:p>
          <a:p>
            <a:r>
              <a:rPr lang="de-DE" sz="2800" dirty="0"/>
              <a:t>Seiten im Buch, </a:t>
            </a:r>
          </a:p>
          <a:p>
            <a:r>
              <a:rPr lang="de-DE" sz="2800" dirty="0"/>
              <a:t>Klatschen,  Takt, Rhythmus</a:t>
            </a:r>
          </a:p>
          <a:p>
            <a:r>
              <a:rPr lang="de-DE" sz="2800" dirty="0"/>
              <a:t>Fingersatz  am Klavier,                              </a:t>
            </a:r>
            <a:r>
              <a:rPr lang="de-DE" sz="2000" dirty="0"/>
              <a:t>Hänschen , klein</a:t>
            </a:r>
          </a:p>
          <a:p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71472" y="78579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FF00"/>
                </a:solidFill>
              </a:rPr>
              <a:t>Was wir alles zählen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429256" y="264318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</a:rPr>
              <a:t>Wie zählen wir?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00694" y="3357562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Laut, leise, </a:t>
            </a:r>
          </a:p>
          <a:p>
            <a:r>
              <a:rPr lang="de-DE" sz="2400" dirty="0"/>
              <a:t>mit Betonung</a:t>
            </a:r>
          </a:p>
          <a:p>
            <a:r>
              <a:rPr lang="de-DE" sz="2400" dirty="0"/>
              <a:t>mit den Fingern, </a:t>
            </a:r>
          </a:p>
          <a:p>
            <a:r>
              <a:rPr lang="de-DE" sz="2400" dirty="0"/>
              <a:t>unter der Bank</a:t>
            </a:r>
          </a:p>
          <a:p>
            <a:r>
              <a:rPr lang="de-DE" sz="2400" dirty="0"/>
              <a:t>aus der Vorstellung,  </a:t>
            </a:r>
          </a:p>
          <a:p>
            <a:r>
              <a:rPr lang="de-DE" sz="2400" dirty="0"/>
              <a:t>in Schritten</a:t>
            </a:r>
          </a:p>
          <a:p>
            <a:r>
              <a:rPr lang="de-DE" sz="2400" dirty="0"/>
              <a:t>mit Strichlisten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42910" y="164305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Kurzzeitiges Zeigen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4348" y="250030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Partnerarbeit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1472" y="335756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Kraft der Fünf</a:t>
            </a:r>
          </a:p>
        </p:txBody>
      </p:sp>
      <p:pic>
        <p:nvPicPr>
          <p:cNvPr id="8" name="Picture 2" descr="C:\Users\horst\Pictures\2008-09-15 acht\acht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86" y="2071678"/>
            <a:ext cx="5000628" cy="3750471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714348" y="4286256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 heißen die Finger?</a:t>
            </a:r>
          </a:p>
          <a:p>
            <a:endParaRPr lang="de-DE" dirty="0"/>
          </a:p>
          <a:p>
            <a:r>
              <a:rPr lang="de-DE" dirty="0"/>
              <a:t>Welche Zehen entsprechen diesen?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71472" y="571480"/>
            <a:ext cx="66437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</a:rPr>
              <a:t>Notwendig: </a:t>
            </a:r>
          </a:p>
          <a:p>
            <a:r>
              <a:rPr lang="de-DE" sz="2800" dirty="0">
                <a:solidFill>
                  <a:srgbClr val="FFFF00"/>
                </a:solidFill>
              </a:rPr>
              <a:t>Simultanerfassung von Mengen</a:t>
            </a: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1571604" y="1428736"/>
            <a:ext cx="3929090" cy="3714776"/>
            <a:chOff x="1571604" y="1428736"/>
            <a:chExt cx="3929090" cy="3714776"/>
          </a:xfrm>
        </p:grpSpPr>
        <p:sp>
          <p:nvSpPr>
            <p:cNvPr id="2" name="Ellipse 1"/>
            <p:cNvSpPr/>
            <p:nvPr/>
          </p:nvSpPr>
          <p:spPr>
            <a:xfrm>
              <a:off x="1643042" y="1500174"/>
              <a:ext cx="1428760" cy="12144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Ellipse 2"/>
            <p:cNvSpPr/>
            <p:nvPr/>
          </p:nvSpPr>
          <p:spPr>
            <a:xfrm>
              <a:off x="2786050" y="2714620"/>
              <a:ext cx="1428760" cy="12144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Ellipse 3"/>
            <p:cNvSpPr/>
            <p:nvPr/>
          </p:nvSpPr>
          <p:spPr>
            <a:xfrm>
              <a:off x="4071934" y="3857628"/>
              <a:ext cx="1428760" cy="12144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Ellipse 4"/>
            <p:cNvSpPr/>
            <p:nvPr/>
          </p:nvSpPr>
          <p:spPr>
            <a:xfrm>
              <a:off x="4071934" y="1428736"/>
              <a:ext cx="1428760" cy="12144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1571604" y="3929066"/>
              <a:ext cx="1428760" cy="12144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7215206" y="1639661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bis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86216" y="3000372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FF00"/>
                </a:solidFill>
              </a:rPr>
              <a:t>Bekanntes Muster: Würfelbild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785918" y="5500702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</a:rPr>
              <a:t>Wahrnehmungsfähigkeit</a:t>
            </a: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785786" y="857232"/>
            <a:ext cx="6072230" cy="3714776"/>
            <a:chOff x="785786" y="857232"/>
            <a:chExt cx="6072230" cy="3714776"/>
          </a:xfrm>
        </p:grpSpPr>
        <p:sp>
          <p:nvSpPr>
            <p:cNvPr id="2" name="Ellipse 1"/>
            <p:cNvSpPr/>
            <p:nvPr/>
          </p:nvSpPr>
          <p:spPr>
            <a:xfrm>
              <a:off x="1785918" y="1428736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Ellipse 2"/>
            <p:cNvSpPr/>
            <p:nvPr/>
          </p:nvSpPr>
          <p:spPr>
            <a:xfrm>
              <a:off x="5214942" y="857232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Ellipse 3"/>
            <p:cNvSpPr/>
            <p:nvPr/>
          </p:nvSpPr>
          <p:spPr>
            <a:xfrm>
              <a:off x="785786" y="1928802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Ellipse 4"/>
            <p:cNvSpPr/>
            <p:nvPr/>
          </p:nvSpPr>
          <p:spPr>
            <a:xfrm>
              <a:off x="2857488" y="2428868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3643306" y="1428736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3500430" y="3500438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5072066" y="2143116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1643042" y="2857496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5786446" y="3571876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1000100" y="5072074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FF00"/>
                </a:solidFill>
              </a:rPr>
              <a:t>Wie viele erscheinen jetzt?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2844" y="142852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Gucken Sie genau hin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8"/>
          <p:cNvGrpSpPr/>
          <p:nvPr/>
        </p:nvGrpSpPr>
        <p:grpSpPr>
          <a:xfrm>
            <a:off x="2214546" y="1714488"/>
            <a:ext cx="5857916" cy="3643338"/>
            <a:chOff x="2214546" y="1714488"/>
            <a:chExt cx="5857916" cy="3643338"/>
          </a:xfrm>
        </p:grpSpPr>
        <p:sp>
          <p:nvSpPr>
            <p:cNvPr id="3" name="Ellipse 2"/>
            <p:cNvSpPr/>
            <p:nvPr/>
          </p:nvSpPr>
          <p:spPr>
            <a:xfrm>
              <a:off x="2214546" y="1714488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Ellipse 3"/>
            <p:cNvSpPr/>
            <p:nvPr/>
          </p:nvSpPr>
          <p:spPr>
            <a:xfrm>
              <a:off x="4929190" y="1857364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Ellipse 4"/>
            <p:cNvSpPr/>
            <p:nvPr/>
          </p:nvSpPr>
          <p:spPr>
            <a:xfrm>
              <a:off x="2285984" y="4286256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3643306" y="3071810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3643306" y="1785926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714744" y="4357694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929190" y="3071810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214546" y="3000372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000628" y="4357694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000892" y="3286124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1428728" y="5929330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</a:rPr>
              <a:t>Drei  mal drei und eins ist zehn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214414" y="428604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</a:rPr>
              <a:t>Und jetzt?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de-DE" sz="1400">
                <a:solidFill>
                  <a:schemeClr val="tx1"/>
                </a:solidFill>
              </a:rPr>
              <a:t>Steibl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2484400B-5DBD-4591-AD0A-1CAFDA72CDB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000100" y="157161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Hilfe</a:t>
            </a:r>
            <a:r>
              <a:rPr lang="de-DE" sz="3200" dirty="0"/>
              <a:t>, mein Kind kann </a:t>
            </a:r>
            <a:r>
              <a:rPr lang="de-DE" sz="3200" dirty="0">
                <a:solidFill>
                  <a:srgbClr val="FFFF00"/>
                </a:solidFill>
              </a:rPr>
              <a:t>nicht</a:t>
            </a:r>
            <a:r>
              <a:rPr lang="de-DE" sz="3200" dirty="0"/>
              <a:t> rechnen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00100" y="2786058"/>
            <a:ext cx="35719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FF00"/>
                </a:solidFill>
              </a:rPr>
              <a:t>Horst </a:t>
            </a:r>
            <a:r>
              <a:rPr lang="de-DE" sz="4400" dirty="0" err="1">
                <a:solidFill>
                  <a:srgbClr val="FFFF00"/>
                </a:solidFill>
              </a:rPr>
              <a:t>Steibl</a:t>
            </a:r>
            <a:endParaRPr lang="de-DE" sz="4400" dirty="0">
              <a:solidFill>
                <a:srgbClr val="FFFF00"/>
              </a:solidFill>
            </a:endParaRP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71538" y="392906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Rechenschwäche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42976" y="457200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Rechenerwerbschwäche</a:t>
            </a:r>
            <a:endParaRPr lang="de-DE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43438" y="371475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rgbClr val="FF0000"/>
                </a:solidFill>
              </a:rPr>
              <a:t>Dyskalkulie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643570" y="5857892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Schaufelrad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072330" y="3000372"/>
            <a:ext cx="2071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Was ich hier kann</a:t>
            </a:r>
          </a:p>
          <a:p>
            <a:r>
              <a:rPr lang="de-DE" dirty="0"/>
              <a:t>und was ich nicht kann</a:t>
            </a:r>
          </a:p>
          <a:p>
            <a:r>
              <a:rPr lang="de-DE" dirty="0"/>
              <a:t>Verständnis</a:t>
            </a:r>
          </a:p>
          <a:p>
            <a:r>
              <a:rPr lang="de-DE" dirty="0"/>
              <a:t>Prävention</a:t>
            </a:r>
          </a:p>
          <a:p>
            <a:r>
              <a:rPr lang="de-DE" dirty="0"/>
              <a:t>Hilfen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2"/>
          <p:cNvGrpSpPr/>
          <p:nvPr/>
        </p:nvGrpSpPr>
        <p:grpSpPr>
          <a:xfrm>
            <a:off x="857224" y="928670"/>
            <a:ext cx="4786346" cy="5072098"/>
            <a:chOff x="1285852" y="1000108"/>
            <a:chExt cx="4786346" cy="5072098"/>
          </a:xfrm>
        </p:grpSpPr>
        <p:sp>
          <p:nvSpPr>
            <p:cNvPr id="3" name="Ellipse 2"/>
            <p:cNvSpPr/>
            <p:nvPr/>
          </p:nvSpPr>
          <p:spPr>
            <a:xfrm>
              <a:off x="1857356" y="1643050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Ellipse 3"/>
            <p:cNvSpPr/>
            <p:nvPr/>
          </p:nvSpPr>
          <p:spPr>
            <a:xfrm>
              <a:off x="4572000" y="1785926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Ellipse 4"/>
            <p:cNvSpPr/>
            <p:nvPr/>
          </p:nvSpPr>
          <p:spPr>
            <a:xfrm>
              <a:off x="1928794" y="4500570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3214678" y="1000108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357554" y="5072074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5000628" y="3143248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1285852" y="3000372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643438" y="4500570"/>
              <a:ext cx="1071570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5857884" y="1500174"/>
            <a:ext cx="3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FF00"/>
                </a:solidFill>
              </a:rPr>
              <a:t>kein  „Muster“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2"/>
          <p:cNvGrpSpPr/>
          <p:nvPr/>
        </p:nvGrpSpPr>
        <p:grpSpPr>
          <a:xfrm>
            <a:off x="142844" y="2071678"/>
            <a:ext cx="8572560" cy="2214578"/>
            <a:chOff x="142844" y="2071678"/>
            <a:chExt cx="8572560" cy="2214578"/>
          </a:xfrm>
        </p:grpSpPr>
        <p:grpSp>
          <p:nvGrpSpPr>
            <p:cNvPr id="3" name="Gruppieren 15"/>
            <p:cNvGrpSpPr/>
            <p:nvPr/>
          </p:nvGrpSpPr>
          <p:grpSpPr>
            <a:xfrm>
              <a:off x="3571868" y="2071678"/>
              <a:ext cx="2143140" cy="2214578"/>
              <a:chOff x="3929058" y="2000240"/>
              <a:chExt cx="2143140" cy="2214578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3929058" y="2071678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4000496" y="3500438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4643438" y="2786058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5357818" y="3429000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5286380" y="2000240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3" name="Ellipse 12"/>
            <p:cNvSpPr/>
            <p:nvPr/>
          </p:nvSpPr>
          <p:spPr>
            <a:xfrm>
              <a:off x="7072330" y="3571876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7500958" y="2857496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8001024" y="2214554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" name="Gruppieren 16"/>
            <p:cNvGrpSpPr/>
            <p:nvPr/>
          </p:nvGrpSpPr>
          <p:grpSpPr>
            <a:xfrm>
              <a:off x="142844" y="2071678"/>
              <a:ext cx="2143140" cy="2214578"/>
              <a:chOff x="3929058" y="2000240"/>
              <a:chExt cx="2143140" cy="2214578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3929058" y="2071678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4000496" y="3500438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4643438" y="2786058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5357818" y="3429000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5286380" y="2000240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4" name="Textfeld 23"/>
          <p:cNvSpPr txBox="1"/>
          <p:nvPr/>
        </p:nvSpPr>
        <p:spPr>
          <a:xfrm>
            <a:off x="0" y="51435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</a:rPr>
              <a:t>Eigentlich  drei Objekte:  zwei Fünfer und ein Dreier</a:t>
            </a:r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357158" y="6000768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Welche Aufgaben kann ich hier sehen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6357950" y="1928802"/>
            <a:ext cx="2571768" cy="2786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22</a:t>
            </a:fld>
            <a:endParaRPr lang="de-DE"/>
          </a:p>
        </p:txBody>
      </p:sp>
      <p:grpSp>
        <p:nvGrpSpPr>
          <p:cNvPr id="4" name="Gruppieren 15"/>
          <p:cNvGrpSpPr/>
          <p:nvPr/>
        </p:nvGrpSpPr>
        <p:grpSpPr>
          <a:xfrm>
            <a:off x="3571868" y="2071678"/>
            <a:ext cx="2143140" cy="2214578"/>
            <a:chOff x="3929058" y="2000240"/>
            <a:chExt cx="2143140" cy="2214578"/>
          </a:xfrm>
        </p:grpSpPr>
        <p:sp>
          <p:nvSpPr>
            <p:cNvPr id="15" name="Ellipse 14"/>
            <p:cNvSpPr/>
            <p:nvPr/>
          </p:nvSpPr>
          <p:spPr>
            <a:xfrm>
              <a:off x="3929058" y="2071678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000496" y="3500438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4643438" y="2786058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357818" y="3429000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286380" y="2000240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20"/>
          <p:cNvGrpSpPr/>
          <p:nvPr/>
        </p:nvGrpSpPr>
        <p:grpSpPr>
          <a:xfrm>
            <a:off x="6929454" y="2214554"/>
            <a:ext cx="1643074" cy="2071702"/>
            <a:chOff x="7072330" y="2214554"/>
            <a:chExt cx="1643074" cy="2071702"/>
          </a:xfrm>
        </p:grpSpPr>
        <p:sp>
          <p:nvSpPr>
            <p:cNvPr id="6" name="Ellipse 5"/>
            <p:cNvSpPr/>
            <p:nvPr/>
          </p:nvSpPr>
          <p:spPr>
            <a:xfrm>
              <a:off x="7072330" y="3571876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7500958" y="2857496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8001024" y="2214554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16"/>
          <p:cNvGrpSpPr/>
          <p:nvPr/>
        </p:nvGrpSpPr>
        <p:grpSpPr>
          <a:xfrm>
            <a:off x="142844" y="2071678"/>
            <a:ext cx="2143140" cy="2214578"/>
            <a:chOff x="3929058" y="2000240"/>
            <a:chExt cx="2143140" cy="2214578"/>
          </a:xfrm>
        </p:grpSpPr>
        <p:sp>
          <p:nvSpPr>
            <p:cNvPr id="10" name="Ellipse 9"/>
            <p:cNvSpPr/>
            <p:nvPr/>
          </p:nvSpPr>
          <p:spPr>
            <a:xfrm>
              <a:off x="3929058" y="2071678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000496" y="3500438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643438" y="2786058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357818" y="3429000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286380" y="2000240"/>
              <a:ext cx="714380" cy="7143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642910" y="78579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13  - 3 =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86116" y="78579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10 + 3 =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28596" y="478632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itchFamily="34" charset="0"/>
                <a:cs typeface="Arial" pitchFamily="34" charset="0"/>
              </a:rPr>
              <a:t>13 – 5 = </a:t>
            </a:r>
          </a:p>
        </p:txBody>
      </p:sp>
      <p:sp>
        <p:nvSpPr>
          <p:cNvPr id="25" name="Ellipse 24"/>
          <p:cNvSpPr/>
          <p:nvPr/>
        </p:nvSpPr>
        <p:spPr>
          <a:xfrm>
            <a:off x="3143240" y="1785926"/>
            <a:ext cx="3000396" cy="2714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5500694" y="85723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13 – 10 =</a:t>
            </a:r>
          </a:p>
        </p:txBody>
      </p:sp>
      <p:grpSp>
        <p:nvGrpSpPr>
          <p:cNvPr id="21" name="Gruppieren 28"/>
          <p:cNvGrpSpPr/>
          <p:nvPr/>
        </p:nvGrpSpPr>
        <p:grpSpPr>
          <a:xfrm>
            <a:off x="142844" y="2071678"/>
            <a:ext cx="5572164" cy="2214578"/>
            <a:chOff x="142844" y="2071678"/>
            <a:chExt cx="5572164" cy="2214578"/>
          </a:xfrm>
        </p:grpSpPr>
        <p:grpSp>
          <p:nvGrpSpPr>
            <p:cNvPr id="26" name="Gruppieren 15"/>
            <p:cNvGrpSpPr/>
            <p:nvPr/>
          </p:nvGrpSpPr>
          <p:grpSpPr>
            <a:xfrm>
              <a:off x="3571868" y="2071678"/>
              <a:ext cx="2143140" cy="2214578"/>
              <a:chOff x="3929058" y="2000240"/>
              <a:chExt cx="2143140" cy="2214578"/>
            </a:xfrm>
          </p:grpSpPr>
          <p:sp>
            <p:nvSpPr>
              <p:cNvPr id="40" name="Ellipse 39"/>
              <p:cNvSpPr/>
              <p:nvPr/>
            </p:nvSpPr>
            <p:spPr>
              <a:xfrm>
                <a:off x="3929058" y="2071678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4000496" y="3500438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4643438" y="2786058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5357818" y="3429000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5286380" y="2000240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" name="Gruppieren 16"/>
            <p:cNvGrpSpPr/>
            <p:nvPr/>
          </p:nvGrpSpPr>
          <p:grpSpPr>
            <a:xfrm>
              <a:off x="142844" y="2071678"/>
              <a:ext cx="2143140" cy="2214578"/>
              <a:chOff x="3929058" y="2000240"/>
              <a:chExt cx="2143140" cy="2214578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3929058" y="2071678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4000496" y="3500438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4643438" y="2786058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5357818" y="3429000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5286380" y="2000240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46" name="Abgerundetes Rechteck 45"/>
          <p:cNvSpPr/>
          <p:nvPr/>
        </p:nvSpPr>
        <p:spPr>
          <a:xfrm>
            <a:off x="0" y="2071678"/>
            <a:ext cx="2500298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4071934" y="5357826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13 – 8 = </a:t>
            </a:r>
          </a:p>
        </p:txBody>
      </p:sp>
      <p:sp>
        <p:nvSpPr>
          <p:cNvPr id="48" name="Abgerundetes Rechteck 47"/>
          <p:cNvSpPr/>
          <p:nvPr/>
        </p:nvSpPr>
        <p:spPr>
          <a:xfrm>
            <a:off x="2857488" y="1643050"/>
            <a:ext cx="6286512" cy="3643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5000628" y="614364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Legen Sie bitte die Würfelbilder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4" grpId="0"/>
      <p:bldP spid="25" grpId="0" animBg="1"/>
      <p:bldP spid="25" grpId="1" animBg="1"/>
      <p:bldP spid="46" grpId="0" animBg="1"/>
      <p:bldP spid="46" grpId="1" animBg="1"/>
      <p:bldP spid="47" grpId="0"/>
      <p:bldP spid="48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bgerundetes Rechteck 54"/>
          <p:cNvSpPr/>
          <p:nvPr/>
        </p:nvSpPr>
        <p:spPr>
          <a:xfrm>
            <a:off x="285720" y="285728"/>
            <a:ext cx="5857916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23</a:t>
            </a:fld>
            <a:endParaRPr lang="de-DE"/>
          </a:p>
        </p:txBody>
      </p:sp>
      <p:grpSp>
        <p:nvGrpSpPr>
          <p:cNvPr id="4" name="Gruppieren 44"/>
          <p:cNvGrpSpPr/>
          <p:nvPr/>
        </p:nvGrpSpPr>
        <p:grpSpPr>
          <a:xfrm>
            <a:off x="357158" y="4143380"/>
            <a:ext cx="8429684" cy="2214578"/>
            <a:chOff x="142844" y="2071678"/>
            <a:chExt cx="8429684" cy="2214578"/>
          </a:xfrm>
        </p:grpSpPr>
        <p:grpSp>
          <p:nvGrpSpPr>
            <p:cNvPr id="5" name="Gruppieren 20"/>
            <p:cNvGrpSpPr/>
            <p:nvPr/>
          </p:nvGrpSpPr>
          <p:grpSpPr>
            <a:xfrm>
              <a:off x="6929454" y="2214554"/>
              <a:ext cx="1643074" cy="2071702"/>
              <a:chOff x="7072330" y="2214554"/>
              <a:chExt cx="1643074" cy="2071702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7072330" y="3571876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7500958" y="2857496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8001024" y="2214554"/>
                <a:ext cx="714380" cy="71438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" name="Gruppieren 28"/>
            <p:cNvGrpSpPr/>
            <p:nvPr/>
          </p:nvGrpSpPr>
          <p:grpSpPr>
            <a:xfrm>
              <a:off x="142844" y="2071678"/>
              <a:ext cx="5572164" cy="2214578"/>
              <a:chOff x="142844" y="2071678"/>
              <a:chExt cx="5572164" cy="2214578"/>
            </a:xfrm>
          </p:grpSpPr>
          <p:grpSp>
            <p:nvGrpSpPr>
              <p:cNvPr id="10" name="Gruppieren 15"/>
              <p:cNvGrpSpPr/>
              <p:nvPr/>
            </p:nvGrpSpPr>
            <p:grpSpPr>
              <a:xfrm>
                <a:off x="3571868" y="2071678"/>
                <a:ext cx="2143140" cy="2214578"/>
                <a:chOff x="3929058" y="2000240"/>
                <a:chExt cx="2143140" cy="2214578"/>
              </a:xfrm>
            </p:grpSpPr>
            <p:sp>
              <p:nvSpPr>
                <p:cNvPr id="40" name="Ellipse 39"/>
                <p:cNvSpPr/>
                <p:nvPr/>
              </p:nvSpPr>
              <p:spPr>
                <a:xfrm>
                  <a:off x="3929058" y="2071678"/>
                  <a:ext cx="714380" cy="71438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Ellipse 40"/>
                <p:cNvSpPr/>
                <p:nvPr/>
              </p:nvSpPr>
              <p:spPr>
                <a:xfrm>
                  <a:off x="4000496" y="3500438"/>
                  <a:ext cx="714380" cy="71438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Ellipse 41"/>
                <p:cNvSpPr/>
                <p:nvPr/>
              </p:nvSpPr>
              <p:spPr>
                <a:xfrm>
                  <a:off x="4643438" y="2786058"/>
                  <a:ext cx="714380" cy="71438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Ellipse 42"/>
                <p:cNvSpPr/>
                <p:nvPr/>
              </p:nvSpPr>
              <p:spPr>
                <a:xfrm>
                  <a:off x="5357818" y="3429000"/>
                  <a:ext cx="714380" cy="71438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Ellipse 43"/>
                <p:cNvSpPr/>
                <p:nvPr/>
              </p:nvSpPr>
              <p:spPr>
                <a:xfrm>
                  <a:off x="5286380" y="2000240"/>
                  <a:ext cx="714380" cy="71438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" name="Gruppieren 16"/>
              <p:cNvGrpSpPr/>
              <p:nvPr/>
            </p:nvGrpSpPr>
            <p:grpSpPr>
              <a:xfrm>
                <a:off x="142844" y="2071678"/>
                <a:ext cx="2143140" cy="2214578"/>
                <a:chOff x="3929058" y="2000240"/>
                <a:chExt cx="2143140" cy="2214578"/>
              </a:xfrm>
            </p:grpSpPr>
            <p:sp>
              <p:nvSpPr>
                <p:cNvPr id="35" name="Ellipse 34"/>
                <p:cNvSpPr/>
                <p:nvPr/>
              </p:nvSpPr>
              <p:spPr>
                <a:xfrm>
                  <a:off x="3929058" y="2071678"/>
                  <a:ext cx="714380" cy="71438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4000496" y="3500438"/>
                  <a:ext cx="714380" cy="71438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Ellipse 36"/>
                <p:cNvSpPr/>
                <p:nvPr/>
              </p:nvSpPr>
              <p:spPr>
                <a:xfrm>
                  <a:off x="4643438" y="2786058"/>
                  <a:ext cx="714380" cy="71438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>
                  <a:off x="5357818" y="3429000"/>
                  <a:ext cx="714380" cy="71438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Ellipse 38"/>
                <p:cNvSpPr/>
                <p:nvPr/>
              </p:nvSpPr>
              <p:spPr>
                <a:xfrm>
                  <a:off x="5286380" y="2000240"/>
                  <a:ext cx="714380" cy="71438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2" name="Gruppieren 59"/>
          <p:cNvGrpSpPr/>
          <p:nvPr/>
        </p:nvGrpSpPr>
        <p:grpSpPr>
          <a:xfrm>
            <a:off x="6357950" y="3048656"/>
            <a:ext cx="1928826" cy="2023418"/>
            <a:chOff x="6357950" y="1000108"/>
            <a:chExt cx="1928826" cy="2023418"/>
          </a:xfrm>
        </p:grpSpPr>
        <p:sp>
          <p:nvSpPr>
            <p:cNvPr id="23" name="Textfeld 22"/>
            <p:cNvSpPr txBox="1"/>
            <p:nvPr/>
          </p:nvSpPr>
          <p:spPr>
            <a:xfrm>
              <a:off x="6429388" y="1762772"/>
              <a:ext cx="17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latin typeface="Arial" pitchFamily="34" charset="0"/>
                  <a:cs typeface="Arial" pitchFamily="34" charset="0"/>
                </a:rPr>
                <a:t>10 + 3 = 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357950" y="1000108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latin typeface="Arial" pitchFamily="34" charset="0"/>
                  <a:cs typeface="Arial" pitchFamily="34" charset="0"/>
                </a:rPr>
                <a:t>13 – 5 = 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6479659" y="2500306"/>
              <a:ext cx="1807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latin typeface="Arial" pitchFamily="34" charset="0"/>
                  <a:cs typeface="Arial" pitchFamily="34" charset="0"/>
                </a:rPr>
                <a:t>13 – 8 = </a:t>
              </a:r>
            </a:p>
          </p:txBody>
        </p:sp>
      </p:grpSp>
      <p:sp>
        <p:nvSpPr>
          <p:cNvPr id="50" name="Textfeld 49"/>
          <p:cNvSpPr txBox="1"/>
          <p:nvPr/>
        </p:nvSpPr>
        <p:spPr>
          <a:xfrm>
            <a:off x="1714480" y="92867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Tauschaufgaben</a:t>
            </a:r>
          </a:p>
        </p:txBody>
      </p:sp>
      <p:grpSp>
        <p:nvGrpSpPr>
          <p:cNvPr id="13" name="Gruppieren 55"/>
          <p:cNvGrpSpPr/>
          <p:nvPr/>
        </p:nvGrpSpPr>
        <p:grpSpPr>
          <a:xfrm>
            <a:off x="428596" y="357166"/>
            <a:ext cx="7215238" cy="584775"/>
            <a:chOff x="428596" y="357166"/>
            <a:chExt cx="7215238" cy="584775"/>
          </a:xfrm>
        </p:grpSpPr>
        <p:sp>
          <p:nvSpPr>
            <p:cNvPr id="49" name="Textfeld 48"/>
            <p:cNvSpPr txBox="1"/>
            <p:nvPr/>
          </p:nvSpPr>
          <p:spPr>
            <a:xfrm>
              <a:off x="428596" y="357166"/>
              <a:ext cx="7215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latin typeface="Arial" pitchFamily="34" charset="0"/>
                  <a:cs typeface="Arial" pitchFamily="34" charset="0"/>
                </a:rPr>
                <a:t>10 + 3 = 13         3 + 10 = 13 </a:t>
              </a:r>
            </a:p>
          </p:txBody>
        </p:sp>
        <p:cxnSp>
          <p:nvCxnSpPr>
            <p:cNvPr id="52" name="Gerade Verbindung mit Pfeil 51"/>
            <p:cNvCxnSpPr/>
            <p:nvPr/>
          </p:nvCxnSpPr>
          <p:spPr>
            <a:xfrm>
              <a:off x="2714612" y="642918"/>
              <a:ext cx="64294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4" name="Gruppieren 56"/>
          <p:cNvGrpSpPr/>
          <p:nvPr/>
        </p:nvGrpSpPr>
        <p:grpSpPr>
          <a:xfrm>
            <a:off x="571472" y="1691334"/>
            <a:ext cx="5500726" cy="523220"/>
            <a:chOff x="571472" y="1691334"/>
            <a:chExt cx="5500726" cy="523220"/>
          </a:xfrm>
        </p:grpSpPr>
        <p:sp>
          <p:nvSpPr>
            <p:cNvPr id="27" name="Textfeld 26"/>
            <p:cNvSpPr txBox="1"/>
            <p:nvPr/>
          </p:nvSpPr>
          <p:spPr>
            <a:xfrm>
              <a:off x="571472" y="1691334"/>
              <a:ext cx="55007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latin typeface="Arial" pitchFamily="34" charset="0"/>
                  <a:cs typeface="Arial" pitchFamily="34" charset="0"/>
                </a:rPr>
                <a:t>13 – 3 = 10          13 – 10 = 3</a:t>
              </a:r>
            </a:p>
          </p:txBody>
        </p:sp>
        <p:cxnSp>
          <p:nvCxnSpPr>
            <p:cNvPr id="54" name="Gerade Verbindung mit Pfeil 53"/>
            <p:cNvCxnSpPr/>
            <p:nvPr/>
          </p:nvCxnSpPr>
          <p:spPr>
            <a:xfrm>
              <a:off x="2643174" y="1928802"/>
              <a:ext cx="64294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8" name="Textfeld 57"/>
          <p:cNvSpPr txBox="1"/>
          <p:nvPr/>
        </p:nvSpPr>
        <p:spPr>
          <a:xfrm>
            <a:off x="1357290" y="257174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Aufgabenfamilie</a:t>
            </a:r>
          </a:p>
          <a:p>
            <a:pPr algn="ctr"/>
            <a:r>
              <a:rPr lang="de-DE" sz="3600" dirty="0"/>
              <a:t>Aus  eins  mach vier</a:t>
            </a:r>
          </a:p>
        </p:txBody>
      </p:sp>
      <p:grpSp>
        <p:nvGrpSpPr>
          <p:cNvPr id="48" name="Gruppieren 47"/>
          <p:cNvGrpSpPr/>
          <p:nvPr/>
        </p:nvGrpSpPr>
        <p:grpSpPr>
          <a:xfrm>
            <a:off x="6357950" y="500042"/>
            <a:ext cx="2215372" cy="1571636"/>
            <a:chOff x="6357950" y="500042"/>
            <a:chExt cx="2215372" cy="1571636"/>
          </a:xfrm>
        </p:grpSpPr>
        <p:grpSp>
          <p:nvGrpSpPr>
            <p:cNvPr id="15" name="Gruppieren 63"/>
            <p:cNvGrpSpPr/>
            <p:nvPr/>
          </p:nvGrpSpPr>
          <p:grpSpPr>
            <a:xfrm>
              <a:off x="6357950" y="500042"/>
              <a:ext cx="2215372" cy="1571636"/>
              <a:chOff x="6714346" y="429398"/>
              <a:chExt cx="2215372" cy="1571636"/>
            </a:xfrm>
          </p:grpSpPr>
          <p:cxnSp>
            <p:nvCxnSpPr>
              <p:cNvPr id="62" name="Gerade Verbindung mit Pfeil 61"/>
              <p:cNvCxnSpPr/>
              <p:nvPr/>
            </p:nvCxnSpPr>
            <p:spPr>
              <a:xfrm rot="5400000" flipH="1" flipV="1">
                <a:off x="5929322" y="1214422"/>
                <a:ext cx="1571636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feld 62"/>
              <p:cNvSpPr txBox="1"/>
              <p:nvPr/>
            </p:nvSpPr>
            <p:spPr>
              <a:xfrm>
                <a:off x="6929454" y="785794"/>
                <a:ext cx="20002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/>
                  <a:t>Umkehr-</a:t>
                </a:r>
              </a:p>
              <a:p>
                <a:r>
                  <a:rPr lang="de-DE" sz="3200" dirty="0"/>
                  <a:t>aufgaben</a:t>
                </a:r>
              </a:p>
            </p:txBody>
          </p:sp>
        </p:grpSp>
        <p:cxnSp>
          <p:nvCxnSpPr>
            <p:cNvPr id="46" name="Gerade Verbindung mit Pfeil 45"/>
            <p:cNvCxnSpPr/>
            <p:nvPr/>
          </p:nvCxnSpPr>
          <p:spPr>
            <a:xfrm rot="5400000" flipH="1" flipV="1">
              <a:off x="5965041" y="1321579"/>
              <a:ext cx="1214446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0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24</a:t>
            </a:fld>
            <a:endParaRPr lang="de-DE" dirty="0"/>
          </a:p>
        </p:txBody>
      </p:sp>
      <p:grpSp>
        <p:nvGrpSpPr>
          <p:cNvPr id="57" name="Gruppieren 56"/>
          <p:cNvGrpSpPr/>
          <p:nvPr/>
        </p:nvGrpSpPr>
        <p:grpSpPr>
          <a:xfrm>
            <a:off x="1428728" y="928670"/>
            <a:ext cx="5929354" cy="4357718"/>
            <a:chOff x="1428728" y="928670"/>
            <a:chExt cx="5929354" cy="4357718"/>
          </a:xfrm>
        </p:grpSpPr>
        <p:sp>
          <p:nvSpPr>
            <p:cNvPr id="4" name="Ellipse 3"/>
            <p:cNvSpPr/>
            <p:nvPr/>
          </p:nvSpPr>
          <p:spPr>
            <a:xfrm>
              <a:off x="1714480" y="1071546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Ellipse 4"/>
            <p:cNvSpPr/>
            <p:nvPr/>
          </p:nvSpPr>
          <p:spPr>
            <a:xfrm>
              <a:off x="2357422" y="128586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2000232" y="164305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2571736" y="171448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071802" y="1857364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3000364" y="271462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2643174" y="235743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928926" y="128586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071670" y="2500306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28794" y="207167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500166" y="135729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428728" y="2143116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643174" y="92867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643306" y="115250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4286248" y="143826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3929058" y="179545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500562" y="186688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000628" y="2009764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929190" y="286702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4572000" y="250983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4857752" y="143826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4000496" y="2652706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/>
            <p:cNvSpPr/>
            <p:nvPr/>
          </p:nvSpPr>
          <p:spPr>
            <a:xfrm>
              <a:off x="3857620" y="222407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3428992" y="150969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3357554" y="2295516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572000" y="108107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572132" y="130490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215074" y="159066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31"/>
            <p:cNvSpPr/>
            <p:nvPr/>
          </p:nvSpPr>
          <p:spPr>
            <a:xfrm>
              <a:off x="5857884" y="194785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6429388" y="201928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929454" y="2162164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6858016" y="301942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/>
            <p:cNvSpPr/>
            <p:nvPr/>
          </p:nvSpPr>
          <p:spPr>
            <a:xfrm>
              <a:off x="6500826" y="266223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>
              <a:off x="6786578" y="159066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5929322" y="2805106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5786446" y="237647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5357818" y="166209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286380" y="2447916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Ellipse 41"/>
            <p:cNvSpPr/>
            <p:nvPr/>
          </p:nvSpPr>
          <p:spPr>
            <a:xfrm>
              <a:off x="6500826" y="1233470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4429124" y="3214686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072066" y="350043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714876" y="385762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/>
            <p:cNvSpPr/>
            <p:nvPr/>
          </p:nvSpPr>
          <p:spPr>
            <a:xfrm>
              <a:off x="5286380" y="3929066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786446" y="4071942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Ellipse 47"/>
            <p:cNvSpPr/>
            <p:nvPr/>
          </p:nvSpPr>
          <p:spPr>
            <a:xfrm>
              <a:off x="5715008" y="492919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Ellipse 48"/>
            <p:cNvSpPr/>
            <p:nvPr/>
          </p:nvSpPr>
          <p:spPr>
            <a:xfrm>
              <a:off x="5357818" y="457200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5643570" y="350043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4786314" y="4714884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4643438" y="4286256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4214810" y="3571876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4143372" y="4357694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5357818" y="3143248"/>
              <a:ext cx="428628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8" name="Textfeld 57"/>
          <p:cNvSpPr txBox="1"/>
          <p:nvPr/>
        </p:nvSpPr>
        <p:spPr>
          <a:xfrm>
            <a:off x="714348" y="335756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20,  50 oder 80?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0177" name="Grafik 0" descr="F.tif"/>
          <p:cNvPicPr>
            <a:picLocks noChangeAspect="1" noChangeArrowheads="1"/>
          </p:cNvPicPr>
          <p:nvPr/>
        </p:nvPicPr>
        <p:blipFill>
          <a:blip r:embed="rId3"/>
          <a:srcRect l="19516" t="13550" b="46324"/>
          <a:stretch>
            <a:fillRect/>
          </a:stretch>
        </p:blipFill>
        <p:spPr bwMode="auto">
          <a:xfrm>
            <a:off x="2490804" y="1362086"/>
            <a:ext cx="4438650" cy="3638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26</a:t>
            </a:fld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71473" y="1142983"/>
          <a:ext cx="7858179" cy="5241071"/>
        </p:xfrm>
        <a:graphic>
          <a:graphicData uri="http://schemas.openxmlformats.org/drawingml/2006/table">
            <a:tbl>
              <a:tblPr/>
              <a:tblGrid>
                <a:gridCol w="2619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9031">
                <a:tc>
                  <a:txBody>
                    <a:bodyPr/>
                    <a:lstStyle/>
                    <a:p>
                      <a:br>
                        <a:rPr lang="de-DE" dirty="0"/>
                      </a:b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>
                      <a:noFill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99">
                <a:tc gridSpan="2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99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Zahlenbild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Rechenweg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Bezeichnung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99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 + 5 + 3 + 1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Kraft der Fünf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507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6 + 6 + 2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Verdoppeln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112"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7 + 7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gegensinniges Verändern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0124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8 + 2 + 4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Ergänzen zum Zehner</a:t>
                      </a:r>
                      <a:br>
                        <a:rPr lang="de-DE" sz="2400" dirty="0"/>
                      </a:br>
                      <a:endParaRPr lang="de-DE" sz="2400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8" name="Picture 4" descr="http://www.familienhandbuch.de/cms/Schule-Rechenschwache-Verdoppel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48091"/>
            <a:ext cx="2018054" cy="395289"/>
          </a:xfrm>
          <a:prstGeom prst="rect">
            <a:avLst/>
          </a:prstGeom>
          <a:noFill/>
        </p:spPr>
      </p:pic>
      <p:pic>
        <p:nvPicPr>
          <p:cNvPr id="1029" name="Picture 5" descr="http://www.familienhandbuch.de/cms/Schule-Rechenschwache-Veraende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429132"/>
            <a:ext cx="2000264" cy="412425"/>
          </a:xfrm>
          <a:prstGeom prst="rect">
            <a:avLst/>
          </a:prstGeom>
          <a:noFill/>
        </p:spPr>
      </p:pic>
      <p:pic>
        <p:nvPicPr>
          <p:cNvPr id="1030" name="Picture 6" descr="http://www.familienhandbuch.de/cms/Schule-Rechenschwache-Zerleg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214950"/>
            <a:ext cx="1963348" cy="404814"/>
          </a:xfrm>
          <a:prstGeom prst="rect">
            <a:avLst/>
          </a:prstGeom>
          <a:noFill/>
        </p:spPr>
      </p:pic>
      <p:pic>
        <p:nvPicPr>
          <p:cNvPr id="1026" name="Picture 2" descr="http://www.familienhandbuch.de/cms/Schule-Rechenschwache-achtplussech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075" y="-590550"/>
            <a:ext cx="923925" cy="180975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785786" y="42860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Oliver Thiel</a:t>
            </a:r>
          </a:p>
          <a:p>
            <a:r>
              <a:rPr lang="de-DE" dirty="0"/>
              <a:t>Operative Lösungswege</a:t>
            </a:r>
          </a:p>
        </p:txBody>
      </p:sp>
      <p:pic>
        <p:nvPicPr>
          <p:cNvPr id="30722" name="Picture 2" descr="http://www.familienhandbuch.de/cms/Schule-Rechenschwache-KraftderFuen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3071810"/>
            <a:ext cx="1963348" cy="404814"/>
          </a:xfrm>
          <a:prstGeom prst="rect">
            <a:avLst/>
          </a:prstGeom>
          <a:noFill/>
        </p:spPr>
      </p:pic>
      <p:pic>
        <p:nvPicPr>
          <p:cNvPr id="13" name="Picture 2" descr="http://www.familienhandbuch.de/cms/Schule-Rechenschwache-achtplussech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4012" y="1571612"/>
            <a:ext cx="2382764" cy="466727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1428728" y="1526433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Rechenwege für 8 + 6</a:t>
            </a:r>
          </a:p>
          <a:p>
            <a:endParaRPr lang="de-DE" sz="2400" dirty="0"/>
          </a:p>
        </p:txBody>
      </p:sp>
      <p:sp>
        <p:nvSpPr>
          <p:cNvPr id="15" name="Textfeld 14"/>
          <p:cNvSpPr txBox="1"/>
          <p:nvPr/>
        </p:nvSpPr>
        <p:spPr>
          <a:xfrm>
            <a:off x="714348" y="214311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erst blau,   dann rot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27</a:t>
            </a:fld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571604" y="1785926"/>
          <a:ext cx="6096000" cy="2723719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014">
                <a:tc>
                  <a:txBody>
                    <a:bodyPr/>
                    <a:lstStyle/>
                    <a:p>
                      <a:br>
                        <a:rPr lang="de-DE" dirty="0"/>
                      </a:br>
                      <a:endParaRPr lang="de-D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78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Grundaufgabe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/>
                        <a:t>analoge Aufgaben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78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4 + 3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40 + 30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84 + 3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48 + 30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78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8 - 3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80 - 30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48 - 3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84 - 30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78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 x 4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 x 40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 x 400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 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727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 : 3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90 : 3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900 : 3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 </a:t>
                      </a:r>
                      <a:br>
                        <a:rPr lang="de-DE" dirty="0"/>
                      </a:br>
                      <a:endParaRPr lang="de-DE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8578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Oliver Thiel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28</a:t>
            </a:fld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524000" y="3705244"/>
          <a:ext cx="6096000" cy="24384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de-DE"/>
                      </a:br>
                      <a:endParaRPr lang="de-DE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Operation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Beispiel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/>
                        <a:t>Rechenschritte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Subtraktion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62 - 25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62 - 20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42 - 2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40 - 3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Multiplikation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 x 14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 x 10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 x 4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30 + 12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Division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48 : 3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30 : 3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18 : 3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 + 6</a:t>
                      </a:r>
                      <a:br>
                        <a:rPr lang="de-DE" dirty="0"/>
                      </a:br>
                      <a:endParaRPr lang="de-DE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1333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br>
              <a: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8578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Oliver Thiel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71604" y="1214422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48 + 36  =  </a:t>
            </a:r>
            <a:br>
              <a:rPr lang="de-DE" dirty="0"/>
            </a:br>
            <a:r>
              <a:rPr lang="de-DE" dirty="0"/>
              <a:t>Zerlegung des zweiten Summanden in Zehner und Einer (48 + 30 + 6) </a:t>
            </a:r>
          </a:p>
          <a:p>
            <a:r>
              <a:rPr lang="de-DE" dirty="0"/>
              <a:t>48 + 30 wird analog zu 4 + 3 gelöst </a:t>
            </a:r>
          </a:p>
          <a:p>
            <a:r>
              <a:rPr lang="de-DE" dirty="0"/>
              <a:t>58 + 6 wird analog zu 8 + 6 gelöst </a:t>
            </a:r>
          </a:p>
          <a:p>
            <a:endParaRPr lang="de-DE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06200" y="1706010"/>
            <a:ext cx="5362701" cy="451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42910" y="285728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sz="2400" dirty="0"/>
              <a:t>Kieler Zahlenbilder im Zehnerhaus</a:t>
            </a:r>
          </a:p>
          <a:p>
            <a:r>
              <a:rPr lang="de-DE" sz="2400" dirty="0"/>
              <a:t>Autorin:   </a:t>
            </a:r>
          </a:p>
          <a:p>
            <a:r>
              <a:rPr lang="de-DE" sz="2400" dirty="0"/>
              <a:t>Christel  Rosenkranz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214414" y="355973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99FF"/>
                </a:solidFill>
              </a:rPr>
              <a:t>Dr. Sabine Kaufmann, Heidelberg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214414" y="313110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Jens Holger Lorenz, Heidelberg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214414" y="398836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00"/>
                </a:solidFill>
              </a:rPr>
              <a:t>Marie-Luise Ludewig ,Detmold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214414" y="441699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E. Moser Opitz, Dortmund?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786314" y="563143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99FF"/>
                </a:solidFill>
              </a:rPr>
              <a:t>Vielen Dank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214414" y="857232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</a:rPr>
              <a:t>Für die   folgenden   Ausführungen habe ich    u. a. Anregungen   folgender   Autoren   verarbeitet</a:t>
            </a:r>
            <a:r>
              <a:rPr lang="de-DE" sz="2800" dirty="0"/>
              <a:t>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14414" y="491705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Michael </a:t>
            </a:r>
            <a:r>
              <a:rPr lang="de-DE" dirty="0" err="1"/>
              <a:t>Gaidoschik</a:t>
            </a:r>
            <a:endParaRPr lang="de-DE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31372" y="-721530"/>
            <a:ext cx="2643206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664610" y="2950106"/>
            <a:ext cx="2622324" cy="390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80965" y="1190615"/>
            <a:ext cx="1771648" cy="124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571472" y="3786190"/>
            <a:ext cx="2857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Das Würfelhaus</a:t>
            </a:r>
          </a:p>
          <a:p>
            <a:r>
              <a:rPr lang="de-DE" dirty="0"/>
              <a:t>Christine   Strauß-Ehret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42910" y="785794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FFC9C9"/>
                </a:solidFill>
              </a:rPr>
              <a:t>Zahl-   und    Operationsverständnis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00100" y="192880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Handlung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72000" y="192880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Bild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14348" y="326297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Sprache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57686" y="326297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Symbol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rot="5400000">
            <a:off x="1393803" y="2892421"/>
            <a:ext cx="7858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rot="5400000">
            <a:off x="4537075" y="2892421"/>
            <a:ext cx="7858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rot="10800000" flipV="1">
            <a:off x="2857489" y="3571876"/>
            <a:ext cx="1195398" cy="19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0800000" flipV="1">
            <a:off x="2957498" y="2214554"/>
            <a:ext cx="1114436" cy="285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071538" y="4500570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00"/>
                </a:solidFill>
              </a:rPr>
              <a:t>Darstellungsart  </a:t>
            </a:r>
            <a:r>
              <a:rPr lang="de-DE" dirty="0"/>
              <a:t>(Repräsentation)  Modus:</a:t>
            </a:r>
          </a:p>
          <a:p>
            <a:r>
              <a:rPr lang="de-DE" dirty="0"/>
              <a:t> </a:t>
            </a:r>
            <a:r>
              <a:rPr lang="de-DE" dirty="0" err="1"/>
              <a:t>enaktiv</a:t>
            </a:r>
            <a:r>
              <a:rPr lang="de-DE" dirty="0"/>
              <a:t>,  ikonisch , symbolisch</a:t>
            </a:r>
          </a:p>
          <a:p>
            <a:endParaRPr lang="de-DE" dirty="0"/>
          </a:p>
          <a:p>
            <a:r>
              <a:rPr lang="de-DE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Übersetzung </a:t>
            </a:r>
            <a:r>
              <a:rPr lang="de-DE" dirty="0"/>
              <a:t>: intermodaler Transfer,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215074" y="1512878"/>
            <a:ext cx="2714644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Hinzufügen</a:t>
            </a:r>
          </a:p>
          <a:p>
            <a:r>
              <a:rPr lang="de-DE" dirty="0"/>
              <a:t>zusammenkommen</a:t>
            </a:r>
          </a:p>
          <a:p>
            <a:r>
              <a:rPr lang="de-DE" dirty="0"/>
              <a:t>zusammenschütten, einsteigen,</a:t>
            </a:r>
          </a:p>
          <a:p>
            <a:r>
              <a:rPr lang="de-DE" dirty="0"/>
              <a:t>wegnehmen</a:t>
            </a:r>
          </a:p>
          <a:p>
            <a:r>
              <a:rPr lang="de-DE" dirty="0"/>
              <a:t>aufessen</a:t>
            </a:r>
          </a:p>
          <a:p>
            <a:r>
              <a:rPr lang="de-DE" dirty="0"/>
              <a:t>verkaufen</a:t>
            </a:r>
          </a:p>
          <a:p>
            <a:r>
              <a:rPr lang="de-DE" dirty="0"/>
              <a:t>wiederholen</a:t>
            </a:r>
          </a:p>
          <a:p>
            <a:r>
              <a:rPr lang="de-DE" dirty="0"/>
              <a:t>verteilen an</a:t>
            </a:r>
          </a:p>
          <a:p>
            <a:r>
              <a:rPr lang="de-DE" dirty="0"/>
              <a:t>aufteilen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>
          <a:xfrm rot="10800000" flipV="1">
            <a:off x="2571736" y="2428868"/>
            <a:ext cx="1857388" cy="857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rot="10800000">
            <a:off x="2571736" y="2428868"/>
            <a:ext cx="1928826" cy="857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6" grpId="0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14348" y="100010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</a:rPr>
              <a:t>Operation als Klasse verinnerlichter Handlungen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85786" y="1928802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Reale Handlung  </a:t>
            </a:r>
            <a:r>
              <a:rPr lang="de-DE" sz="2800" dirty="0">
                <a:sym typeface="Wingdings" pitchFamily="2" charset="2"/>
              </a:rPr>
              <a:t> gedachte Handlung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857224" y="278605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Handlungsverkürzung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00100" y="378619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Operation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28662" y="492919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Handlung als Kontrolle des Denkens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7224" y="142852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</a:rPr>
              <a:t>Erwartet:     Symbolverständnis</a:t>
            </a:r>
          </a:p>
        </p:txBody>
      </p:sp>
      <p:pic>
        <p:nvPicPr>
          <p:cNvPr id="1026" name="Picture 2" descr="Bild:Toilet women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1413520" cy="20002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1028" name="Picture 4" descr="Bild:Wheelchair symbol.sv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428736"/>
            <a:ext cx="1628164" cy="18573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1030" name="Picture 6" descr="Bild:PublicInformationSymbol EmergencyExit.sv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4429132"/>
            <a:ext cx="2071702" cy="2071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34" name="Picture 10" descr="Bild:Zeichen 350.sv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4500570"/>
            <a:ext cx="1928826" cy="1928826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500298" y="142873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" pitchFamily="34" charset="0"/>
                <a:cs typeface="Arial" pitchFamily="34" charset="0"/>
              </a:rPr>
              <a:t>13 – 3 = 10 </a:t>
            </a:r>
            <a:endParaRPr lang="de-DE" sz="4000" dirty="0"/>
          </a:p>
        </p:txBody>
      </p:sp>
      <p:sp>
        <p:nvSpPr>
          <p:cNvPr id="9" name="Textfeld 8"/>
          <p:cNvSpPr txBox="1"/>
          <p:nvPr/>
        </p:nvSpPr>
        <p:spPr>
          <a:xfrm>
            <a:off x="3786182" y="3915511"/>
            <a:ext cx="1571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rgbClr val="FF0000"/>
                </a:solidFill>
              </a:rPr>
              <a:t>3</a:t>
            </a:r>
            <a:endParaRPr lang="de-DE" sz="16600" dirty="0">
              <a:solidFill>
                <a:srgbClr val="FF0000"/>
              </a:solidFill>
            </a:endParaRPr>
          </a:p>
          <a:p>
            <a:r>
              <a:rPr lang="de-DE" sz="5400" dirty="0">
                <a:solidFill>
                  <a:srgbClr val="FF0000"/>
                </a:solidFill>
              </a:rPr>
              <a:t>25</a:t>
            </a:r>
          </a:p>
          <a:p>
            <a:r>
              <a:rPr lang="de-DE" sz="5400" dirty="0">
                <a:solidFill>
                  <a:srgbClr val="FF0000"/>
                </a:solidFill>
              </a:rPr>
              <a:t>128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857488" y="2857496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/>
              <a:t>≈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2910" y="3286124"/>
            <a:ext cx="38576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tx2">
                    <a:lumMod val="90000"/>
                  </a:schemeClr>
                </a:solidFill>
              </a:rPr>
              <a:t>...etwa...</a:t>
            </a:r>
          </a:p>
          <a:p>
            <a:r>
              <a:rPr lang="de-DE" sz="2800" dirty="0">
                <a:solidFill>
                  <a:schemeClr val="tx2">
                    <a:lumMod val="90000"/>
                  </a:schemeClr>
                </a:solidFill>
              </a:rPr>
              <a:t>...ungefähr...</a:t>
            </a:r>
          </a:p>
          <a:p>
            <a:r>
              <a:rPr lang="de-DE" sz="2800" dirty="0">
                <a:solidFill>
                  <a:schemeClr val="tx2">
                    <a:lumMod val="90000"/>
                  </a:schemeClr>
                </a:solidFill>
              </a:rPr>
              <a:t>...fast...</a:t>
            </a:r>
          </a:p>
          <a:p>
            <a:r>
              <a:rPr lang="de-DE" sz="2800" dirty="0">
                <a:solidFill>
                  <a:schemeClr val="tx2">
                    <a:lumMod val="90000"/>
                  </a:schemeClr>
                </a:solidFill>
              </a:rPr>
              <a:t>...etwas mehr als...</a:t>
            </a:r>
          </a:p>
          <a:p>
            <a:r>
              <a:rPr lang="de-DE" sz="2800" dirty="0">
                <a:solidFill>
                  <a:schemeClr val="tx2">
                    <a:lumMod val="90000"/>
                  </a:schemeClr>
                </a:solidFill>
              </a:rPr>
              <a:t>...etwas weniger als...</a:t>
            </a:r>
            <a:endParaRPr lang="de-DE" dirty="0">
              <a:solidFill>
                <a:schemeClr val="tx2">
                  <a:lumMod val="90000"/>
                </a:schemeClr>
              </a:solidFill>
            </a:endParaRPr>
          </a:p>
          <a:p>
            <a:endParaRPr lang="de-DE" dirty="0"/>
          </a:p>
        </p:txBody>
      </p:sp>
      <p:grpSp>
        <p:nvGrpSpPr>
          <p:cNvPr id="7" name="Gruppieren 9"/>
          <p:cNvGrpSpPr/>
          <p:nvPr/>
        </p:nvGrpSpPr>
        <p:grpSpPr>
          <a:xfrm>
            <a:off x="285720" y="1357298"/>
            <a:ext cx="8858280" cy="1846659"/>
            <a:chOff x="1071538" y="1357298"/>
            <a:chExt cx="6786610" cy="1846659"/>
          </a:xfrm>
        </p:grpSpPr>
        <p:sp>
          <p:nvSpPr>
            <p:cNvPr id="6" name="Textfeld 5"/>
            <p:cNvSpPr txBox="1"/>
            <p:nvPr/>
          </p:nvSpPr>
          <p:spPr>
            <a:xfrm>
              <a:off x="1071538" y="1357298"/>
              <a:ext cx="678661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+ plus,     -  minus,    *  mal,    :  geteilt durch,       = ist gleich</a:t>
              </a:r>
            </a:p>
            <a:p>
              <a:endParaRPr lang="de-DE" sz="2400" dirty="0"/>
            </a:p>
            <a:p>
              <a:r>
                <a:rPr lang="de-DE" sz="2400" dirty="0"/>
                <a:t>              Platzhalter ;       ≈  ist ungefähr gleich,</a:t>
              </a:r>
            </a:p>
            <a:p>
              <a:r>
                <a:rPr lang="de-DE" sz="2400" dirty="0"/>
                <a:t>			 liegt in der Nähe von</a:t>
              </a:r>
              <a:endParaRPr lang="de-DE" dirty="0"/>
            </a:p>
            <a:p>
              <a:r>
                <a:rPr lang="de-DE" dirty="0"/>
                <a:t>    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1285852" y="2143116"/>
              <a:ext cx="428628" cy="28575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        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4714876" y="4863124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Größenordnung</a:t>
            </a:r>
          </a:p>
          <a:p>
            <a:r>
              <a:rPr lang="de-DE" dirty="0"/>
              <a:t>Abschätzen</a:t>
            </a:r>
          </a:p>
          <a:p>
            <a:r>
              <a:rPr lang="de-DE" dirty="0"/>
              <a:t>Beurteilen des eigenen Ergebnisses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643042" y="285728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FFFF00"/>
                </a:solidFill>
              </a:rPr>
              <a:t>Mathematische Symbole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928662" y="642918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Reichern Sie die Spielwelt ihres Kindes mit Zahlen an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85786" y="1857364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CCFF"/>
                </a:solidFill>
              </a:rPr>
              <a:t>Datum!</a:t>
            </a:r>
            <a:endParaRPr lang="de-DE" sz="2800" dirty="0"/>
          </a:p>
          <a:p>
            <a:r>
              <a:rPr lang="de-DE" sz="2800" dirty="0">
                <a:solidFill>
                  <a:srgbClr val="FFFF00"/>
                </a:solidFill>
              </a:rPr>
              <a:t>Küchenwaage und Maßband!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00166" y="3214686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Edelsteine</a:t>
            </a:r>
          </a:p>
          <a:p>
            <a:r>
              <a:rPr lang="de-DE" sz="2400" dirty="0"/>
              <a:t>Kraftfahrzeugschein der Spielautos </a:t>
            </a:r>
          </a:p>
          <a:p>
            <a:r>
              <a:rPr lang="de-DE" sz="2400" dirty="0"/>
              <a:t>Personalausweis der  Plüschtiere</a:t>
            </a:r>
          </a:p>
          <a:p>
            <a:r>
              <a:rPr lang="de-DE" sz="2400" dirty="0"/>
              <a:t>Lagerbestand (Spielerbilder, Murmeln) </a:t>
            </a:r>
          </a:p>
          <a:p>
            <a:r>
              <a:rPr lang="de-DE" sz="2400" dirty="0"/>
              <a:t>Tomaten an der Pflanze</a:t>
            </a:r>
          </a:p>
          <a:p>
            <a:r>
              <a:rPr lang="de-DE" sz="2400" dirty="0"/>
              <a:t>Strichlisten für... (Fünferbündelung)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1472" y="5572140"/>
            <a:ext cx="8072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</a:rPr>
              <a:t>Autokennzeichen,  Postleitzahlen, </a:t>
            </a:r>
          </a:p>
          <a:p>
            <a:r>
              <a:rPr lang="de-DE" sz="2400" dirty="0">
                <a:solidFill>
                  <a:srgbClr val="FFFF00"/>
                </a:solidFill>
              </a:rPr>
              <a:t>Telefonnummern (2er-Gruppen</a:t>
            </a:r>
            <a:r>
              <a:rPr lang="de-DE" dirty="0">
                <a:solidFill>
                  <a:srgbClr val="FFFF00"/>
                </a:solidFill>
              </a:rPr>
              <a:t>)</a:t>
            </a: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6786578" y="5357826"/>
            <a:ext cx="1643074" cy="857256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85852" y="500042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Wir messen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14348" y="1785926"/>
            <a:ext cx="67151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Längen</a:t>
            </a:r>
          </a:p>
          <a:p>
            <a:r>
              <a:rPr lang="de-DE" sz="2000" dirty="0">
                <a:solidFill>
                  <a:srgbClr val="FFFF00"/>
                </a:solidFill>
              </a:rPr>
              <a:t>Handspanne,  Daumen -  Zeigefinger, Elle</a:t>
            </a:r>
          </a:p>
          <a:p>
            <a:r>
              <a:rPr lang="de-DE" sz="2000" dirty="0" err="1">
                <a:solidFill>
                  <a:srgbClr val="FFFF00"/>
                </a:solidFill>
              </a:rPr>
              <a:t>Türhöhe</a:t>
            </a:r>
            <a:r>
              <a:rPr lang="de-DE" sz="2000" dirty="0">
                <a:solidFill>
                  <a:srgbClr val="FFFF00"/>
                </a:solidFill>
              </a:rPr>
              <a:t>, Zimmergröße, </a:t>
            </a:r>
          </a:p>
          <a:p>
            <a:r>
              <a:rPr lang="de-DE" sz="2000" dirty="0">
                <a:solidFill>
                  <a:srgbClr val="FFFF00"/>
                </a:solidFill>
              </a:rPr>
              <a:t>Wie  spielen TÜV:    Autolänge (Kfz-Schein: Spielautos) </a:t>
            </a:r>
          </a:p>
          <a:p>
            <a:r>
              <a:rPr lang="de-DE" sz="2000" dirty="0">
                <a:solidFill>
                  <a:srgbClr val="FFFF00"/>
                </a:solidFill>
              </a:rPr>
              <a:t>Puppengröße (s. Ausweis),  Arzt: Patientenprotokoll</a:t>
            </a:r>
          </a:p>
          <a:p>
            <a:r>
              <a:rPr lang="de-DE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Gewichte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</a:p>
          <a:p>
            <a:r>
              <a:rPr lang="de-DE" sz="2000" dirty="0">
                <a:solidFill>
                  <a:srgbClr val="FFFF00"/>
                </a:solidFill>
              </a:rPr>
              <a:t>Selbst, Autos, Puppen,  Spielsteine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000892" y="55721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linkClick r:id="rId3" action="ppaction://hlinksldjump"/>
              </a:rPr>
              <a:t>Zahlbegriff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57224" y="5253351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Repräsentative Größenvorstellungen</a:t>
            </a:r>
          </a:p>
          <a:p>
            <a:r>
              <a:rPr lang="de-DE" sz="2400" dirty="0"/>
              <a:t>Längen, Gewichte, Zeiten, Volumen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14348" y="457200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Karteikarten und Kästen</a:t>
            </a: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37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998110" y="1859750"/>
            <a:ext cx="48339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142844" y="150017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Präpositionen  :</a:t>
            </a:r>
          </a:p>
          <a:p>
            <a:r>
              <a:rPr lang="de-DE" sz="2400" dirty="0">
                <a:solidFill>
                  <a:srgbClr val="78E9F8"/>
                </a:solidFill>
              </a:rPr>
              <a:t>An, auf, hinter, neben, in,  über, unter, vor und zwischen </a:t>
            </a:r>
          </a:p>
          <a:p>
            <a:r>
              <a:rPr lang="de-DE" sz="2400" dirty="0"/>
              <a:t>stehen mit dem vierten Fall ...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2910" y="428604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</a:rPr>
              <a:t>Risikofaktor:  mangelndes Sprachverständnis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4282" y="357187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Konjunktionen:</a:t>
            </a:r>
          </a:p>
          <a:p>
            <a:r>
              <a:rPr lang="de-DE" dirty="0"/>
              <a:t>Weil ,  aber nur wenn,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8596" y="514351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Mindestens ,    höchstens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277696" y="1080098"/>
            <a:ext cx="4567247" cy="497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357158" y="1285860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CCFF"/>
                </a:solidFill>
              </a:rPr>
              <a:t>Vergleichen</a:t>
            </a:r>
          </a:p>
          <a:p>
            <a:r>
              <a:rPr lang="de-DE" sz="2000" dirty="0">
                <a:solidFill>
                  <a:srgbClr val="FFCCFF"/>
                </a:solidFill>
              </a:rPr>
              <a:t>Superlativ,    </a:t>
            </a:r>
            <a:r>
              <a:rPr lang="de-DE" sz="2000" dirty="0" err="1">
                <a:solidFill>
                  <a:srgbClr val="FFCCFF"/>
                </a:solidFill>
              </a:rPr>
              <a:t>Komperativ</a:t>
            </a:r>
            <a:endParaRPr lang="de-DE" sz="1400" dirty="0">
              <a:solidFill>
                <a:srgbClr val="FFCC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14348" y="214311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78E9F8"/>
                </a:solidFill>
              </a:rPr>
              <a:t>Das höchste Haus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4348" y="250030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78E9F8"/>
                </a:solidFill>
              </a:rPr>
              <a:t>Das niedrigste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1472" y="3286124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FFCCFF"/>
                </a:solidFill>
              </a:rPr>
              <a:t>Seriation</a:t>
            </a:r>
            <a:r>
              <a:rPr lang="de-DE" sz="2400" dirty="0">
                <a:solidFill>
                  <a:srgbClr val="FFCCFF"/>
                </a:solidFill>
              </a:rPr>
              <a:t>   (ordnen)</a:t>
            </a:r>
          </a:p>
          <a:p>
            <a:r>
              <a:rPr lang="de-DE" sz="2000" dirty="0">
                <a:solidFill>
                  <a:srgbClr val="FFCCFF"/>
                </a:solidFill>
              </a:rPr>
              <a:t>höher,  niedriger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28662" y="4286256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78E9F8"/>
                </a:solidFill>
              </a:rPr>
              <a:t>Der Größe nach</a:t>
            </a:r>
          </a:p>
          <a:p>
            <a:r>
              <a:rPr lang="de-DE" sz="2000" dirty="0">
                <a:solidFill>
                  <a:srgbClr val="78E9F8"/>
                </a:solidFill>
              </a:rPr>
              <a:t>Hell   </a:t>
            </a:r>
            <a:r>
              <a:rPr lang="de-DE" sz="2000" dirty="0">
                <a:solidFill>
                  <a:srgbClr val="78E9F8"/>
                </a:solidFill>
                <a:sym typeface="Wingdings" pitchFamily="2" charset="2"/>
              </a:rPr>
              <a:t> dunkel</a:t>
            </a:r>
          </a:p>
          <a:p>
            <a:r>
              <a:rPr lang="de-DE" sz="2000" dirty="0">
                <a:solidFill>
                  <a:srgbClr val="78E9F8"/>
                </a:solidFill>
                <a:sym typeface="Wingdings" pitchFamily="2" charset="2"/>
              </a:rPr>
              <a:t>Zeitliche Reihenfolge</a:t>
            </a:r>
          </a:p>
          <a:p>
            <a:r>
              <a:rPr lang="de-DE" sz="2000" dirty="0">
                <a:solidFill>
                  <a:srgbClr val="78E9F8"/>
                </a:solidFill>
                <a:sym typeface="Wingdings" pitchFamily="2" charset="2"/>
              </a:rPr>
              <a:t>Bildergeschichten</a:t>
            </a:r>
            <a:endParaRPr lang="de-DE" sz="2000" dirty="0">
              <a:solidFill>
                <a:srgbClr val="78E9F8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071538" y="6000768"/>
            <a:ext cx="1500198" cy="785794"/>
            <a:chOff x="1071538" y="6000768"/>
            <a:chExt cx="1500198" cy="785794"/>
          </a:xfrm>
        </p:grpSpPr>
        <p:sp>
          <p:nvSpPr>
            <p:cNvPr id="12" name="Ellipse 11"/>
            <p:cNvSpPr/>
            <p:nvPr/>
          </p:nvSpPr>
          <p:spPr>
            <a:xfrm>
              <a:off x="1071538" y="6000768"/>
              <a:ext cx="1500198" cy="78579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214414" y="614364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hlinkClick r:id="rId3" action="ppaction://hlinksldjump"/>
                </a:rPr>
                <a:t>Zahlbegriff</a:t>
              </a:r>
              <a:endParaRPr lang="de-DE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57593" y="600083"/>
            <a:ext cx="515304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714348" y="71435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Reihenfolge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57224" y="1571612"/>
            <a:ext cx="81439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/>
              <a:t>7  Objekte ordnen</a:t>
            </a:r>
          </a:p>
          <a:p>
            <a:pPr marL="342900" indent="-342900">
              <a:buAutoNum type="arabicPeriod"/>
            </a:pPr>
            <a:r>
              <a:rPr lang="de-DE" dirty="0"/>
              <a:t>4 Mengen hinsichtlich  &lt;  anordnen  (</a:t>
            </a:r>
            <a:r>
              <a:rPr lang="de-DE" dirty="0" err="1"/>
              <a:t>Seriation</a:t>
            </a:r>
            <a:r>
              <a:rPr lang="de-DE" dirty="0"/>
              <a:t>)</a:t>
            </a:r>
          </a:p>
          <a:p>
            <a:pPr marL="342900" indent="-342900">
              <a:buAutoNum type="arabicPeriod"/>
            </a:pPr>
            <a:r>
              <a:rPr lang="de-DE" dirty="0"/>
              <a:t>2  x  8 Klötze in Reihen ; Invarianz  erkennen</a:t>
            </a:r>
          </a:p>
          <a:p>
            <a:pPr marL="342900" indent="-342900">
              <a:buAutoNum type="arabicPeriod"/>
            </a:pPr>
            <a:r>
              <a:rPr lang="de-DE" b="1" i="1" dirty="0"/>
              <a:t>1 - zu - 1 - Zuordnung </a:t>
            </a:r>
            <a:r>
              <a:rPr lang="de-DE" dirty="0"/>
              <a:t>herstellen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/>
            <a:r>
              <a:rPr lang="de-DE" dirty="0"/>
              <a:t>Zählen</a:t>
            </a:r>
          </a:p>
          <a:p>
            <a:pPr marL="342900" indent="-342900">
              <a:buAutoNum type="arabicPeriod"/>
            </a:pPr>
            <a:r>
              <a:rPr lang="de-DE" dirty="0"/>
              <a:t>von 10 bis 5</a:t>
            </a:r>
          </a:p>
          <a:p>
            <a:pPr marL="342900" indent="-342900">
              <a:buAutoNum type="arabicPeriod"/>
            </a:pPr>
            <a:r>
              <a:rPr lang="de-DE" dirty="0"/>
              <a:t> von 6 weiter</a:t>
            </a:r>
          </a:p>
          <a:p>
            <a:pPr marL="342900" indent="-342900">
              <a:buAutoNum type="arabicPeriod"/>
            </a:pPr>
            <a:r>
              <a:rPr lang="de-DE" dirty="0"/>
              <a:t>Was kommt vor / nach 4</a:t>
            </a:r>
          </a:p>
          <a:p>
            <a:pPr marL="342900" indent="-342900">
              <a:buAutoNum type="arabicPeriod"/>
            </a:pPr>
            <a:r>
              <a:rPr lang="de-DE" dirty="0"/>
              <a:t>Was ist größer 4 oder 7  (was ist mehr)</a:t>
            </a:r>
          </a:p>
          <a:p>
            <a:pPr marL="342900" indent="-342900">
              <a:buAutoNum type="arabicPeriod"/>
            </a:pPr>
            <a:r>
              <a:rPr lang="de-DE" dirty="0"/>
              <a:t>Schritte, Klopfer zählen</a:t>
            </a:r>
          </a:p>
          <a:p>
            <a:pPr marL="342900" indent="-342900">
              <a:buAutoNum type="arabicPeriod"/>
            </a:pPr>
            <a:r>
              <a:rPr lang="de-DE" dirty="0"/>
              <a:t>8 von vorn zählen; und von hinten?</a:t>
            </a:r>
          </a:p>
          <a:p>
            <a:pPr marL="342900" indent="-342900">
              <a:buAutoNum type="arabicPeriod"/>
            </a:pPr>
            <a:r>
              <a:rPr lang="de-DE" dirty="0"/>
              <a:t>Ziffer , Würfelbild                       Mengen</a:t>
            </a:r>
          </a:p>
          <a:p>
            <a:pPr marL="342900" indent="-342900">
              <a:buAutoNum type="arabicPeriod"/>
            </a:pPr>
            <a:r>
              <a:rPr lang="de-DE" dirty="0"/>
              <a:t>Bedeutungen: dazugeben, wegnehmen, aufteilen</a:t>
            </a:r>
          </a:p>
          <a:p>
            <a:pPr marL="342900" indent="-342900">
              <a:buAutoNum type="arabicPeriod"/>
            </a:pPr>
            <a:r>
              <a:rPr lang="de-DE" dirty="0"/>
              <a:t>6 auf 2 (3) Personen</a:t>
            </a:r>
          </a:p>
          <a:p>
            <a:pPr marL="342900" indent="-342900">
              <a:buAutoNum type="arabicPeriod"/>
            </a:pPr>
            <a:r>
              <a:rPr lang="de-DE" dirty="0"/>
              <a:t>Stell dir vor: du hast 4 Bücher und bekommst 2 dazu.</a:t>
            </a:r>
          </a:p>
          <a:p>
            <a:pPr marL="342900" indent="-342900">
              <a:buAutoNum type="arabicPeriod"/>
            </a:pPr>
            <a:r>
              <a:rPr lang="de-DE" dirty="0"/>
              <a:t>Simultane Zahlerfassung  (bis 4)</a:t>
            </a:r>
          </a:p>
          <a:p>
            <a:pPr marL="342900" indent="-342900"/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000100" y="571480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Test  des Bundesministeriums  für Unterricht, Wien ;  Schuleingang</a:t>
            </a:r>
          </a:p>
          <a:p>
            <a:endParaRPr lang="de-DE" sz="2800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357554" y="5070486"/>
            <a:ext cx="7858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893339" y="1678769"/>
            <a:ext cx="31432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285720" y="514351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Hamburger Rechentest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2910" y="500042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Reihenfolge (</a:t>
            </a:r>
            <a:r>
              <a:rPr lang="de-DE" sz="2800" dirty="0" err="1"/>
              <a:t>Seriation</a:t>
            </a:r>
            <a:r>
              <a:rPr lang="de-DE" dirty="0"/>
              <a:t>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57158" y="150017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Beim Aufbauen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7158" y="192880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Beim Abbauen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53444" y="832780"/>
            <a:ext cx="4737374" cy="550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500034" y="100010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solidFill>
                  <a:srgbClr val="FFFF00"/>
                </a:solidFill>
              </a:rPr>
              <a:t>Seriation</a:t>
            </a:r>
            <a:r>
              <a:rPr lang="de-DE" dirty="0"/>
              <a:t>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28596" y="1785926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Welcher Knochen gehört zu welchem Hund?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42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9813" y="2047208"/>
            <a:ext cx="476384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857224" y="428604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</a:rPr>
              <a:t>Rechts-  Links-Orientierung; Lateralität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736504" y="406712"/>
            <a:ext cx="5171190" cy="707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428596" y="35716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</a:rPr>
              <a:t>Visuelle Speicherung;   räumliche Beziehungen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44</a:t>
            </a:fld>
            <a:endParaRPr lang="de-DE"/>
          </a:p>
        </p:txBody>
      </p:sp>
      <p:pic>
        <p:nvPicPr>
          <p:cNvPr id="5" name="Picture 4" descr="Verschiedene Zahlaspek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3505200" cy="2705100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86248" y="857232"/>
            <a:ext cx="3429000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kumimoji="1" lang="de-DE" sz="1600" dirty="0"/>
              <a:t>Vor der Kasse stehen 15 Leute in einer </a:t>
            </a:r>
          </a:p>
          <a:p>
            <a:pPr algn="ctr" eaLnBrk="1" hangingPunct="1"/>
            <a:r>
              <a:rPr kumimoji="1" lang="de-DE" sz="1600" dirty="0"/>
              <a:t>Warteschlange. Der 5. Und der 10. </a:t>
            </a:r>
            <a:br>
              <a:rPr kumimoji="1" lang="de-DE" sz="1600" dirty="0"/>
            </a:br>
            <a:r>
              <a:rPr kumimoji="1" lang="de-DE" sz="1600" dirty="0"/>
              <a:t>in der Schlange gehen nach Hause.</a:t>
            </a:r>
            <a:br>
              <a:rPr kumimoji="1" lang="de-DE" sz="1600" dirty="0"/>
            </a:br>
            <a:r>
              <a:rPr kumimoji="1" lang="de-DE" sz="1600" dirty="0"/>
              <a:t>Wie viele Leute warten noch?</a:t>
            </a:r>
          </a:p>
          <a:p>
            <a:pPr algn="ctr" eaLnBrk="1" hangingPunct="1"/>
            <a:endParaRPr kumimoji="1" lang="de-DE" sz="1600" dirty="0"/>
          </a:p>
        </p:txBody>
      </p:sp>
      <p:pic>
        <p:nvPicPr>
          <p:cNvPr id="8" name="Picture 5" descr="14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285992"/>
            <a:ext cx="2819400" cy="2230438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285720" y="57148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Noch einmal:  Zahlen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286248" y="207167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dirty="0">
                <a:latin typeface="Lucida Handwriting" pitchFamily="66" charset="0"/>
              </a:rPr>
              <a:t>Es wartet niemand mehr!</a:t>
            </a: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llipse 38"/>
          <p:cNvSpPr/>
          <p:nvPr/>
        </p:nvSpPr>
        <p:spPr>
          <a:xfrm>
            <a:off x="5357818" y="3071810"/>
            <a:ext cx="2928958" cy="642942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4" name="Legende mit Pfeil nach unten 3"/>
          <p:cNvSpPr/>
          <p:nvPr/>
        </p:nvSpPr>
        <p:spPr>
          <a:xfrm>
            <a:off x="2643174" y="285728"/>
            <a:ext cx="2571768" cy="642942"/>
          </a:xfrm>
          <a:prstGeom prst="downArrowCallout">
            <a:avLst/>
          </a:prstGeom>
          <a:solidFill>
            <a:srgbClr val="0070C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143240" y="28572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</a:rPr>
              <a:t>Zahlbegriff</a:t>
            </a:r>
          </a:p>
        </p:txBody>
      </p:sp>
      <p:sp>
        <p:nvSpPr>
          <p:cNvPr id="6" name="Ellipse 5"/>
          <p:cNvSpPr/>
          <p:nvPr/>
        </p:nvSpPr>
        <p:spPr>
          <a:xfrm>
            <a:off x="500034" y="1000108"/>
            <a:ext cx="2857520" cy="785818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888E3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214810" y="1000108"/>
            <a:ext cx="3071834" cy="857256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142976" y="121442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Zahlwortreihe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00562" y="114298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Zahldarstellung und</a:t>
            </a:r>
          </a:p>
          <a:p>
            <a:pPr algn="ctr"/>
            <a:r>
              <a:rPr lang="de-DE" dirty="0"/>
              <a:t>Zahlauffassung</a:t>
            </a:r>
          </a:p>
        </p:txBody>
      </p:sp>
      <p:sp>
        <p:nvSpPr>
          <p:cNvPr id="12" name="Ellipse 11"/>
          <p:cNvSpPr/>
          <p:nvPr/>
        </p:nvSpPr>
        <p:spPr>
          <a:xfrm>
            <a:off x="1142976" y="2000240"/>
            <a:ext cx="2428892" cy="785818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643042" y="2068289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Zahlen lesen und schreiben</a:t>
            </a:r>
          </a:p>
        </p:txBody>
      </p:sp>
      <p:sp>
        <p:nvSpPr>
          <p:cNvPr id="14" name="Ellipse 13"/>
          <p:cNvSpPr/>
          <p:nvPr/>
        </p:nvSpPr>
        <p:spPr>
          <a:xfrm>
            <a:off x="4000496" y="2143116"/>
            <a:ext cx="3286148" cy="714380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714876" y="214311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Zahlbedeutungen</a:t>
            </a:r>
          </a:p>
          <a:p>
            <a:r>
              <a:rPr lang="de-DE" dirty="0"/>
              <a:t>Zahlbeziehungen</a:t>
            </a:r>
          </a:p>
        </p:txBody>
      </p:sp>
      <p:cxnSp>
        <p:nvCxnSpPr>
          <p:cNvPr id="17" name="Gerade Verbindung mit Pfeil 16"/>
          <p:cNvCxnSpPr>
            <a:stCxn id="4" idx="2"/>
            <a:endCxn id="6" idx="7"/>
          </p:cNvCxnSpPr>
          <p:nvPr/>
        </p:nvCxnSpPr>
        <p:spPr>
          <a:xfrm rot="5400000">
            <a:off x="3340810" y="526940"/>
            <a:ext cx="186518" cy="989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4" idx="2"/>
          </p:cNvCxnSpPr>
          <p:nvPr/>
        </p:nvCxnSpPr>
        <p:spPr>
          <a:xfrm rot="5400000">
            <a:off x="2928926" y="1285860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4" idx="2"/>
          </p:cNvCxnSpPr>
          <p:nvPr/>
        </p:nvCxnSpPr>
        <p:spPr>
          <a:xfrm rot="16200000" flipH="1">
            <a:off x="4000496" y="857232"/>
            <a:ext cx="42862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4" idx="2"/>
          </p:cNvCxnSpPr>
          <p:nvPr/>
        </p:nvCxnSpPr>
        <p:spPr>
          <a:xfrm rot="16200000" flipH="1">
            <a:off x="3357554" y="1500174"/>
            <a:ext cx="157163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214282" y="2928934"/>
            <a:ext cx="2714644" cy="785818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214282" y="2857496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Zahlaspekte:</a:t>
            </a:r>
          </a:p>
          <a:p>
            <a:pPr algn="ctr"/>
            <a:r>
              <a:rPr lang="de-DE" dirty="0" err="1"/>
              <a:t>ordinal</a:t>
            </a:r>
            <a:r>
              <a:rPr lang="de-DE" dirty="0"/>
              <a:t>, kardinal, Code,</a:t>
            </a:r>
          </a:p>
          <a:p>
            <a:pPr algn="ctr"/>
            <a:r>
              <a:rPr lang="de-DE" dirty="0"/>
              <a:t>Skalenwert</a:t>
            </a:r>
          </a:p>
        </p:txBody>
      </p:sp>
      <p:sp>
        <p:nvSpPr>
          <p:cNvPr id="30" name="Ellipse 29"/>
          <p:cNvSpPr/>
          <p:nvPr/>
        </p:nvSpPr>
        <p:spPr>
          <a:xfrm>
            <a:off x="500034" y="4000504"/>
            <a:ext cx="2571768" cy="642942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500034" y="400050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&lt;, &gt;, =, mehr, weniger, gleich viel</a:t>
            </a:r>
          </a:p>
        </p:txBody>
      </p:sp>
      <p:sp>
        <p:nvSpPr>
          <p:cNvPr id="33" name="Ellipse 32"/>
          <p:cNvSpPr/>
          <p:nvPr/>
        </p:nvSpPr>
        <p:spPr>
          <a:xfrm>
            <a:off x="928662" y="4786322"/>
            <a:ext cx="2928958" cy="642942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142976" y="492919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Vorgänger, Nachfolger</a:t>
            </a:r>
          </a:p>
        </p:txBody>
      </p:sp>
      <p:sp>
        <p:nvSpPr>
          <p:cNvPr id="38" name="Ellipse 37"/>
          <p:cNvSpPr/>
          <p:nvPr/>
        </p:nvSpPr>
        <p:spPr>
          <a:xfrm>
            <a:off x="5786446" y="3857628"/>
            <a:ext cx="2714644" cy="785818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5500694" y="307181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Perzeptive Mengenbeurteilung</a:t>
            </a:r>
          </a:p>
        </p:txBody>
      </p:sp>
      <p:sp>
        <p:nvSpPr>
          <p:cNvPr id="40" name="Ellipse 39"/>
          <p:cNvSpPr/>
          <p:nvPr/>
        </p:nvSpPr>
        <p:spPr>
          <a:xfrm>
            <a:off x="5500694" y="4857760"/>
            <a:ext cx="3143272" cy="714380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5643570" y="492919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Zahlverortung am Zahlenstrahl</a:t>
            </a:r>
          </a:p>
        </p:txBody>
      </p:sp>
      <p:sp>
        <p:nvSpPr>
          <p:cNvPr id="42" name="Ellipse 41"/>
          <p:cNvSpPr/>
          <p:nvPr/>
        </p:nvSpPr>
        <p:spPr>
          <a:xfrm>
            <a:off x="5143504" y="5643578"/>
            <a:ext cx="2714644" cy="642918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5143504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Teil- Ganzes-Verständnis</a:t>
            </a:r>
          </a:p>
        </p:txBody>
      </p:sp>
      <p:sp>
        <p:nvSpPr>
          <p:cNvPr id="44" name="Ellipse 43"/>
          <p:cNvSpPr/>
          <p:nvPr/>
        </p:nvSpPr>
        <p:spPr>
          <a:xfrm>
            <a:off x="2643174" y="5715016"/>
            <a:ext cx="2214578" cy="714380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Gerade Verbindung mit Pfeil 45"/>
          <p:cNvCxnSpPr/>
          <p:nvPr/>
        </p:nvCxnSpPr>
        <p:spPr>
          <a:xfrm rot="10800000" flipV="1">
            <a:off x="3000364" y="2786058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rot="10800000" flipV="1">
            <a:off x="3071802" y="2786058"/>
            <a:ext cx="1928826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rot="5400000">
            <a:off x="3500430" y="3071810"/>
            <a:ext cx="2071702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endCxn id="44" idx="7"/>
          </p:cNvCxnSpPr>
          <p:nvPr/>
        </p:nvCxnSpPr>
        <p:spPr>
          <a:xfrm rot="5400000">
            <a:off x="3535995" y="3854935"/>
            <a:ext cx="2962138" cy="9672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rot="5400000">
            <a:off x="3893339" y="4179099"/>
            <a:ext cx="300039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 rot="16200000" flipH="1">
            <a:off x="4607719" y="3893347"/>
            <a:ext cx="214314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14" idx="4"/>
          </p:cNvCxnSpPr>
          <p:nvPr/>
        </p:nvCxnSpPr>
        <p:spPr>
          <a:xfrm rot="16200000" flipH="1">
            <a:off x="5250661" y="3250405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2857488" y="5783065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Halb-Doppelt-Beziehung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6143636" y="392906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Kognitive Mengenbeurteilung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/>
      <p:bldP spid="28" grpId="0"/>
      <p:bldP spid="32" grpId="0"/>
      <p:bldP spid="34" grpId="0"/>
      <p:bldP spid="37" grpId="0"/>
      <p:bldP spid="41" grpId="0"/>
      <p:bldP spid="43" grpId="0"/>
      <p:bldP spid="64" grpId="0"/>
      <p:bldP spid="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71406" y="1056523"/>
            <a:ext cx="578647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de-DE" sz="2400" dirty="0"/>
              <a:t>Viel, wenig oder normal?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de-DE" sz="2400" dirty="0"/>
          </a:p>
          <a:p>
            <a:pPr lvl="1">
              <a:lnSpc>
                <a:spcPct val="90000"/>
              </a:lnSpc>
            </a:pPr>
            <a:r>
              <a:rPr lang="de-DE" sz="2400" dirty="0"/>
              <a:t>20 Bücher in der Bücherei…</a:t>
            </a:r>
          </a:p>
          <a:p>
            <a:pPr lvl="1">
              <a:lnSpc>
                <a:spcPct val="90000"/>
              </a:lnSpc>
            </a:pPr>
            <a:r>
              <a:rPr lang="de-DE" sz="2400" dirty="0"/>
              <a:t>10 Bücher in der Schultasche…</a:t>
            </a:r>
          </a:p>
          <a:p>
            <a:pPr lvl="1">
              <a:lnSpc>
                <a:spcPct val="90000"/>
              </a:lnSpc>
            </a:pPr>
            <a:r>
              <a:rPr lang="de-DE" sz="2400" dirty="0"/>
              <a:t>5 Tiere im Zoo…</a:t>
            </a:r>
          </a:p>
          <a:p>
            <a:pPr lvl="1">
              <a:lnSpc>
                <a:spcPct val="90000"/>
              </a:lnSpc>
            </a:pPr>
            <a:r>
              <a:rPr lang="de-DE" sz="2400" dirty="0"/>
              <a:t>4 Hunde in der Wohnung…</a:t>
            </a:r>
          </a:p>
        </p:txBody>
      </p:sp>
      <p:sp>
        <p:nvSpPr>
          <p:cNvPr id="6" name="Rechteck 5"/>
          <p:cNvSpPr/>
          <p:nvPr/>
        </p:nvSpPr>
        <p:spPr>
          <a:xfrm>
            <a:off x="285720" y="262574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800" dirty="0">
                <a:solidFill>
                  <a:srgbClr val="FFFF00"/>
                </a:solidFill>
              </a:rPr>
              <a:t>Kognitive Mengenbeurteilung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2951300" y="3244334"/>
            <a:ext cx="5623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</a:rPr>
              <a:t>Perzeptive Mengenbeurteilung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5481660" y="4057667"/>
            <a:ext cx="2305050" cy="1800225"/>
            <a:chOff x="5481660" y="4057667"/>
            <a:chExt cx="2305050" cy="1800225"/>
          </a:xfrm>
        </p:grpSpPr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5481660" y="4057667"/>
              <a:ext cx="2305050" cy="1800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" name="Oval 45"/>
            <p:cNvSpPr>
              <a:spLocks noChangeArrowheads="1"/>
            </p:cNvSpPr>
            <p:nvPr/>
          </p:nvSpPr>
          <p:spPr bwMode="auto">
            <a:xfrm>
              <a:off x="7210448" y="5065729"/>
              <a:ext cx="287337" cy="288925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Oval 49"/>
            <p:cNvSpPr>
              <a:spLocks noChangeArrowheads="1"/>
            </p:cNvSpPr>
            <p:nvPr/>
          </p:nvSpPr>
          <p:spPr bwMode="auto">
            <a:xfrm>
              <a:off x="5842023" y="4489467"/>
              <a:ext cx="287337" cy="288925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Oval 51"/>
            <p:cNvSpPr>
              <a:spLocks noChangeArrowheads="1"/>
            </p:cNvSpPr>
            <p:nvPr/>
          </p:nvSpPr>
          <p:spPr bwMode="auto">
            <a:xfrm>
              <a:off x="5554685" y="4200542"/>
              <a:ext cx="287338" cy="288925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Oval 52"/>
            <p:cNvSpPr>
              <a:spLocks noChangeArrowheads="1"/>
            </p:cNvSpPr>
            <p:nvPr/>
          </p:nvSpPr>
          <p:spPr bwMode="auto">
            <a:xfrm>
              <a:off x="6202385" y="4921267"/>
              <a:ext cx="287338" cy="288925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Oval 53"/>
            <p:cNvSpPr>
              <a:spLocks noChangeArrowheads="1"/>
            </p:cNvSpPr>
            <p:nvPr/>
          </p:nvSpPr>
          <p:spPr bwMode="auto">
            <a:xfrm>
              <a:off x="6202385" y="4129104"/>
              <a:ext cx="287338" cy="288925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8" name="Oval 54"/>
            <p:cNvSpPr>
              <a:spLocks noChangeArrowheads="1"/>
            </p:cNvSpPr>
            <p:nvPr/>
          </p:nvSpPr>
          <p:spPr bwMode="auto">
            <a:xfrm>
              <a:off x="6346848" y="4489467"/>
              <a:ext cx="287337" cy="288925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Oval 57"/>
            <p:cNvSpPr>
              <a:spLocks noChangeArrowheads="1"/>
            </p:cNvSpPr>
            <p:nvPr/>
          </p:nvSpPr>
          <p:spPr bwMode="auto">
            <a:xfrm>
              <a:off x="6634185" y="5353067"/>
              <a:ext cx="287338" cy="288925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42976" y="714356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FFFF00"/>
                </a:solidFill>
              </a:rPr>
              <a:t>Flexible Lösungswege erleben lassen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00166" y="1643050"/>
            <a:ext cx="65722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Grundaufgaben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Addieren  (Subtrahieren) von 0, 1 und 2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Verdoppeln halbieren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Zehnersummen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Zehn als Summand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Kraft der Fünf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Ableitungsstrategien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Tauschaufgaben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Nachbaraufgaben (Verdoppeln + 1)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Gegensinniges Verändern der Summanden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Gleichsinniges Verändern des Differenzglieder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00034" y="785794"/>
            <a:ext cx="75009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Verdoppeln Halbieren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Mit beiden Händen Äpfel in einen Korb legen: 2, 4, 6, 8, 10, 12, 14…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10-er-, 20-er-Feld (Fünferstruktur!)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Spiegel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Fingerbilder (Fünferstruktur)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Zählrahmen  (Fünferstruktur)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3 + 3   Käferbeine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4 + 4   Spinnenbeine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5 + 5   Finger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6 + 6   Eierschachteln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7 + 7   Tage von zwei Wochen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2910" y="642918"/>
            <a:ext cx="7715304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Zehnersummen  (ergänzen zu 10)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Zehnerfeld, Fingerbild, Zählrahmen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Addieren von 10</a:t>
            </a:r>
          </a:p>
          <a:p>
            <a:endParaRPr lang="de-DE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Zwanzigerrahmen,  10-er-Eierschachteln,  Edelsteinbeutel, 10-er-Stäbe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Fünfer zusammenfassen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Fingerbilder, 10-er-Feld,  Rechenrahmen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Tauschaufgaben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Mengen, Mengenbilder von links von rechts ansehen,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Drei  und vier, zusammen sind es sieben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1 + 8  eins mehr als 8;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2 + 7  zwei mehr als sieben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28596" y="57148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Test: </a:t>
            </a:r>
            <a:r>
              <a:rPr lang="de-DE" sz="3200" dirty="0" err="1"/>
              <a:t>Zareki</a:t>
            </a:r>
            <a:r>
              <a:rPr lang="de-DE" sz="3200" dirty="0"/>
              <a:t>   </a:t>
            </a:r>
            <a:r>
              <a:rPr lang="de-DE" sz="2400" dirty="0"/>
              <a:t>(</a:t>
            </a:r>
            <a:r>
              <a:rPr lang="de-DE" sz="2400" dirty="0">
                <a:solidFill>
                  <a:srgbClr val="FF0000"/>
                </a:solidFill>
              </a:rPr>
              <a:t>Ende 1. Schuljahr</a:t>
            </a:r>
            <a:r>
              <a:rPr lang="de-DE" sz="2400" dirty="0"/>
              <a:t>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2910" y="1357298"/>
            <a:ext cx="6500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Abzählen</a:t>
            </a:r>
          </a:p>
          <a:p>
            <a:pPr marL="342900" indent="-342900">
              <a:buAutoNum type="arabicPeriod"/>
            </a:pPr>
            <a:r>
              <a:rPr lang="de-DE" dirty="0"/>
              <a:t>Menge von Punkten zählen, mit Berühren, Anzahl aufschreiben</a:t>
            </a:r>
          </a:p>
          <a:p>
            <a:pPr marL="342900" indent="-342900">
              <a:buAutoNum type="arabicPeriod"/>
            </a:pPr>
            <a:r>
              <a:rPr lang="de-DE" dirty="0"/>
              <a:t>Zählen rückwärts 22 – 1</a:t>
            </a:r>
          </a:p>
          <a:p>
            <a:pPr marL="342900" indent="-342900">
              <a:buAutoNum type="arabicPeriod"/>
            </a:pPr>
            <a:r>
              <a:rPr lang="de-DE" dirty="0"/>
              <a:t>Zahlen schreiben (6)  evtl. mit Wiederholung</a:t>
            </a:r>
          </a:p>
          <a:p>
            <a:pPr marL="342900" indent="-342900">
              <a:buAutoNum type="arabicPeriod"/>
            </a:pPr>
            <a:r>
              <a:rPr lang="de-DE" dirty="0"/>
              <a:t>6 plus und 6 minus-Aufgaben evtl. Wiederholung</a:t>
            </a:r>
          </a:p>
          <a:p>
            <a:pPr marL="342900" indent="-342900">
              <a:buAutoNum type="arabicPeriod"/>
            </a:pPr>
            <a:r>
              <a:rPr lang="de-DE" dirty="0"/>
              <a:t>Zahlenlesen</a:t>
            </a:r>
          </a:p>
          <a:p>
            <a:pPr marL="342900" indent="-342900">
              <a:buAutoNum type="arabicPeriod"/>
            </a:pPr>
            <a:r>
              <a:rPr lang="de-DE" dirty="0"/>
              <a:t>Anordnung auf dem  leeren Zahlenstrahl  1 – 100;</a:t>
            </a:r>
          </a:p>
          <a:p>
            <a:pPr marL="342900" indent="-342900"/>
            <a:r>
              <a:rPr lang="de-DE" dirty="0"/>
              <a:t>	 wo ist die 62?</a:t>
            </a:r>
          </a:p>
          <a:p>
            <a:pPr marL="342900" indent="-342900">
              <a:buAutoNum type="arabicPeriod"/>
            </a:pPr>
            <a:r>
              <a:rPr lang="de-DE" dirty="0"/>
              <a:t>Je eine Zahl rechts, eine links; welche ist größer</a:t>
            </a:r>
          </a:p>
          <a:p>
            <a:pPr marL="342900" indent="-342900">
              <a:buAutoNum type="arabicPeriod"/>
            </a:pPr>
            <a:r>
              <a:rPr lang="de-DE" dirty="0"/>
              <a:t>Anzahl nach 5 Sek schätzen</a:t>
            </a:r>
          </a:p>
          <a:p>
            <a:pPr marL="342900" indent="-342900">
              <a:buAutoNum type="arabicPeriod"/>
            </a:pPr>
            <a:r>
              <a:rPr lang="de-DE" dirty="0"/>
              <a:t>Kognitive Mengenauffassung  (wenig - viel - normal)</a:t>
            </a:r>
          </a:p>
          <a:p>
            <a:pPr marL="342900" indent="-342900">
              <a:buAutoNum type="arabicPeriod"/>
            </a:pPr>
            <a:r>
              <a:rPr lang="de-DE" dirty="0"/>
              <a:t>Textaufgabe mündlich</a:t>
            </a:r>
          </a:p>
          <a:p>
            <a:pPr marL="342900" indent="-342900">
              <a:buAutoNum type="arabicPeriod"/>
            </a:pPr>
            <a:r>
              <a:rPr lang="de-DE" dirty="0"/>
              <a:t>Zahlenvergleich 8 Paare, die größere einkreisen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072330" y="1643050"/>
            <a:ext cx="11430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  <a:p>
            <a:endParaRPr lang="de-DE" dirty="0"/>
          </a:p>
          <a:p>
            <a:r>
              <a:rPr lang="de-DE" dirty="0"/>
              <a:t>1</a:t>
            </a:r>
          </a:p>
          <a:p>
            <a:r>
              <a:rPr lang="de-DE" dirty="0"/>
              <a:t>6</a:t>
            </a:r>
          </a:p>
          <a:p>
            <a:r>
              <a:rPr lang="de-DE" dirty="0"/>
              <a:t>12</a:t>
            </a:r>
          </a:p>
          <a:p>
            <a:r>
              <a:rPr lang="de-DE" dirty="0"/>
              <a:t>6</a:t>
            </a:r>
          </a:p>
          <a:p>
            <a:endParaRPr lang="de-DE" dirty="0"/>
          </a:p>
          <a:p>
            <a:r>
              <a:rPr lang="de-DE" dirty="0"/>
              <a:t>5</a:t>
            </a:r>
          </a:p>
          <a:p>
            <a:r>
              <a:rPr lang="de-DE" dirty="0"/>
              <a:t>8</a:t>
            </a:r>
          </a:p>
          <a:p>
            <a:r>
              <a:rPr lang="de-DE" dirty="0"/>
              <a:t>2</a:t>
            </a:r>
          </a:p>
          <a:p>
            <a:r>
              <a:rPr lang="de-DE" dirty="0"/>
              <a:t>7</a:t>
            </a:r>
          </a:p>
          <a:p>
            <a:r>
              <a:rPr lang="de-DE" dirty="0"/>
              <a:t>4</a:t>
            </a:r>
          </a:p>
          <a:p>
            <a:r>
              <a:rPr lang="de-DE" dirty="0"/>
              <a:t>8</a:t>
            </a:r>
          </a:p>
        </p:txBody>
      </p:sp>
      <p:sp>
        <p:nvSpPr>
          <p:cNvPr id="7" name="Textfeld 6">
            <a:hlinkClick r:id="rId3" action="ppaction://hlinksldjump"/>
          </p:cNvPr>
          <p:cNvSpPr txBox="1"/>
          <p:nvPr/>
        </p:nvSpPr>
        <p:spPr>
          <a:xfrm>
            <a:off x="5643570" y="59293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Rechenfehler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42910" y="57148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FFFF00"/>
                </a:solidFill>
              </a:rPr>
              <a:t>Störungen durch das Material</a:t>
            </a:r>
          </a:p>
        </p:txBody>
      </p:sp>
      <p:grpSp>
        <p:nvGrpSpPr>
          <p:cNvPr id="6" name="Gruppieren 8"/>
          <p:cNvGrpSpPr/>
          <p:nvPr/>
        </p:nvGrpSpPr>
        <p:grpSpPr>
          <a:xfrm>
            <a:off x="642910" y="1500174"/>
            <a:ext cx="7786742" cy="523220"/>
            <a:chOff x="642910" y="1500174"/>
            <a:chExt cx="7786742" cy="523220"/>
          </a:xfrm>
        </p:grpSpPr>
        <p:sp>
          <p:nvSpPr>
            <p:cNvPr id="5" name="Textfeld 4"/>
            <p:cNvSpPr txBox="1"/>
            <p:nvPr/>
          </p:nvSpPr>
          <p:spPr>
            <a:xfrm>
              <a:off x="642910" y="1500174"/>
              <a:ext cx="7786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Äquivalenz :  Material                Operation ?</a:t>
              </a:r>
            </a:p>
          </p:txBody>
        </p:sp>
        <p:cxnSp>
          <p:nvCxnSpPr>
            <p:cNvPr id="7" name="Gerade Verbindung mit Pfeil 6"/>
            <p:cNvCxnSpPr/>
            <p:nvPr/>
          </p:nvCxnSpPr>
          <p:spPr>
            <a:xfrm>
              <a:off x="4286248" y="1714488"/>
              <a:ext cx="107157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Textfeld 9"/>
          <p:cNvSpPr txBox="1"/>
          <p:nvPr/>
        </p:nvSpPr>
        <p:spPr>
          <a:xfrm>
            <a:off x="357158" y="242886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Jedes Veranschaulichungsmittel und die Regeln seiner Verwendung müssen neu erlernt werden!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0034" y="3643314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Cuisinair</a:t>
            </a:r>
            <a:r>
              <a:rPr lang="de-DE" dirty="0"/>
              <a:t>-Stäbe, </a:t>
            </a:r>
          </a:p>
          <a:p>
            <a:r>
              <a:rPr lang="de-DE" dirty="0"/>
              <a:t>russische Rechenmaschine (20-er)</a:t>
            </a:r>
          </a:p>
          <a:p>
            <a:r>
              <a:rPr lang="de-DE" dirty="0"/>
              <a:t>Steckwürfel</a:t>
            </a:r>
          </a:p>
          <a:p>
            <a:r>
              <a:rPr lang="de-DE" dirty="0"/>
              <a:t>Perlenketten</a:t>
            </a:r>
          </a:p>
          <a:p>
            <a:r>
              <a:rPr lang="de-DE" dirty="0"/>
              <a:t>Plättchen (rot –</a:t>
            </a:r>
            <a:r>
              <a:rPr lang="de-DE" dirty="0" err="1"/>
              <a:t>weiss</a:t>
            </a:r>
            <a:r>
              <a:rPr lang="de-DE" dirty="0"/>
              <a:t>)</a:t>
            </a:r>
          </a:p>
          <a:p>
            <a:r>
              <a:rPr lang="de-DE" dirty="0" err="1"/>
              <a:t>Kerrnsche</a:t>
            </a:r>
            <a:r>
              <a:rPr lang="de-DE" dirty="0"/>
              <a:t> Rechenstäbe</a:t>
            </a:r>
          </a:p>
          <a:p>
            <a:r>
              <a:rPr lang="de-DE" dirty="0" err="1"/>
              <a:t>Haasesche</a:t>
            </a:r>
            <a:r>
              <a:rPr lang="de-DE" dirty="0"/>
              <a:t> Zahlenlatte</a:t>
            </a:r>
          </a:p>
          <a:p>
            <a:r>
              <a:rPr lang="de-DE" dirty="0"/>
              <a:t>Mehrsystemblöcke</a:t>
            </a:r>
          </a:p>
          <a:p>
            <a:r>
              <a:rPr lang="de-DE" dirty="0"/>
              <a:t>Zahlenbilder (Punktfelder)</a:t>
            </a:r>
          </a:p>
          <a:p>
            <a:r>
              <a:rPr lang="de-DE" dirty="0"/>
              <a:t>Würfelbilder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72000" y="4143380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Zahlenstrahl</a:t>
            </a:r>
          </a:p>
          <a:p>
            <a:r>
              <a:rPr lang="de-DE" dirty="0"/>
              <a:t>Metermaß</a:t>
            </a:r>
          </a:p>
          <a:p>
            <a:r>
              <a:rPr lang="de-DE" dirty="0"/>
              <a:t>Perlenschnur</a:t>
            </a:r>
          </a:p>
          <a:p>
            <a:r>
              <a:rPr lang="de-DE" dirty="0"/>
              <a:t>Hunderterfeld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14348" y="872479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latin typeface="Arial" pitchFamily="34" charset="0"/>
                <a:cs typeface="Arial" pitchFamily="34" charset="0"/>
              </a:rPr>
              <a:t>43 + 62 = 15</a:t>
            </a:r>
          </a:p>
          <a:p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072066" y="114298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Null vergessen?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57224" y="200024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Zehnerstangen und </a:t>
            </a:r>
            <a:r>
              <a:rPr lang="de-DE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Einerklötze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28926" y="264318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10 + 5 = 15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14546" y="371475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Die </a:t>
            </a:r>
            <a:r>
              <a:rPr lang="de-DE" sz="2800" b="1" i="1" dirty="0" err="1"/>
              <a:t>Zehnheit</a:t>
            </a:r>
            <a:r>
              <a:rPr lang="de-DE" sz="2800" b="1" i="1" dirty="0"/>
              <a:t> </a:t>
            </a:r>
            <a:r>
              <a:rPr lang="de-DE" sz="2800" dirty="0"/>
              <a:t>der Stange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214382" y="4643446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FF00"/>
                </a:solidFill>
              </a:rPr>
              <a:t>Bei der schriftlichen Addition muss ich ja </a:t>
            </a:r>
          </a:p>
          <a:p>
            <a:pPr algn="ctr"/>
            <a:r>
              <a:rPr lang="de-DE" sz="2800" dirty="0">
                <a:solidFill>
                  <a:srgbClr val="FFFF00"/>
                </a:solidFill>
              </a:rPr>
              <a:t>wirklich rechnen 4 + 6</a:t>
            </a:r>
          </a:p>
        </p:txBody>
      </p:sp>
      <p:grpSp>
        <p:nvGrpSpPr>
          <p:cNvPr id="11" name="Gruppieren 14"/>
          <p:cNvGrpSpPr/>
          <p:nvPr/>
        </p:nvGrpSpPr>
        <p:grpSpPr>
          <a:xfrm>
            <a:off x="714348" y="4443249"/>
            <a:ext cx="714380" cy="1200329"/>
            <a:chOff x="714348" y="3143248"/>
            <a:chExt cx="714380" cy="1200329"/>
          </a:xfrm>
        </p:grpSpPr>
        <p:sp>
          <p:nvSpPr>
            <p:cNvPr id="10" name="Textfeld 9"/>
            <p:cNvSpPr txBox="1"/>
            <p:nvPr/>
          </p:nvSpPr>
          <p:spPr>
            <a:xfrm>
              <a:off x="714348" y="3143248"/>
              <a:ext cx="7143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 4</a:t>
              </a:r>
            </a:p>
            <a:p>
              <a:r>
                <a:rPr lang="de-DE" sz="2400" dirty="0"/>
                <a:t> 6</a:t>
              </a:r>
            </a:p>
            <a:p>
              <a:r>
                <a:rPr lang="de-DE" sz="2400" dirty="0"/>
                <a:t>10</a:t>
              </a:r>
            </a:p>
          </p:txBody>
        </p:sp>
        <p:cxnSp>
          <p:nvCxnSpPr>
            <p:cNvPr id="14" name="Gerade Verbindung 13"/>
            <p:cNvCxnSpPr/>
            <p:nvPr/>
          </p:nvCxnSpPr>
          <p:spPr>
            <a:xfrm>
              <a:off x="785786" y="3927478"/>
              <a:ext cx="285752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Textfeld 12"/>
          <p:cNvSpPr txBox="1"/>
          <p:nvPr/>
        </p:nvSpPr>
        <p:spPr>
          <a:xfrm>
            <a:off x="1428728" y="314324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</a:rPr>
              <a:t>Die </a:t>
            </a:r>
            <a:r>
              <a:rPr lang="de-DE" sz="3200" dirty="0" err="1">
                <a:solidFill>
                  <a:srgbClr val="FFFF00"/>
                </a:solidFill>
              </a:rPr>
              <a:t>Zehnheit</a:t>
            </a:r>
            <a:r>
              <a:rPr lang="de-DE" sz="3200" dirty="0">
                <a:solidFill>
                  <a:srgbClr val="FFFF00"/>
                </a:solidFill>
              </a:rPr>
              <a:t> des Bündels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allAtOnce"/>
      <p:bldP spid="9" grpId="0"/>
      <p:bldP spid="13" grpId="0"/>
      <p:bldP spid="13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00100" y="57148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</a:rPr>
              <a:t>Das Stellenwertsystem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14348" y="1357298"/>
            <a:ext cx="407196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/>
              <a:t>Bündelungen,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/>
              <a:t> römische Zahlen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/>
              <a:t>Sechserschachteln (Eier</a:t>
            </a:r>
            <a:r>
              <a:rPr lang="de-DE" sz="2400" dirty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/>
              <a:t>Zwölferbündel (Dutzend, Schock)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/>
              <a:t>Zwanzigerbündel (Frankreich)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/>
              <a:t>Mehrsystemblöcke: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/>
              <a:t>Einer, Zehner Hunderter,  </a:t>
            </a:r>
            <a:r>
              <a:rPr lang="de-DE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HZE</a:t>
            </a:r>
            <a:r>
              <a:rPr lang="de-DE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HZE</a:t>
            </a:r>
            <a:r>
              <a:rPr lang="de-DE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HZE</a:t>
            </a:r>
            <a:endParaRPr lang="de-DE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57554" y="5320271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 Haushalt 2008.</a:t>
            </a:r>
          </a:p>
          <a:p>
            <a:r>
              <a:rPr lang="de-DE" sz="4000" dirty="0"/>
              <a:t>283  247 531 440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4" name="Fußzeilenplatzhalter 1"/>
          <p:cNvSpPr txBox="1">
            <a:spLocks/>
          </p:cNvSpPr>
          <p:nvPr/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Steibl</a:t>
            </a:r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4400B-5DBD-4591-AD0A-1CAFDA72CDBB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7224" y="78579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FF00"/>
                </a:solidFill>
              </a:rPr>
              <a:t>Zum Abschluss noch einmal Lorenz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42910" y="164305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Ein </a:t>
            </a:r>
            <a:r>
              <a:rPr lang="de-DE" sz="2400" b="1" i="1" dirty="0">
                <a:solidFill>
                  <a:srgbClr val="FF0000"/>
                </a:solidFill>
              </a:rPr>
              <a:t>Fehler</a:t>
            </a:r>
            <a:r>
              <a:rPr lang="de-DE" sz="2400" dirty="0"/>
              <a:t> muss als </a:t>
            </a:r>
            <a:r>
              <a:rPr lang="de-DE" sz="2400" b="1" i="1" dirty="0">
                <a:solidFill>
                  <a:srgbClr val="FF0000"/>
                </a:solidFill>
              </a:rPr>
              <a:t>produktiver Versuch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/>
              <a:t>des Kindes  angesehen werden, ein Problem zu lösen. Er ist ein Fenster in die kindliche </a:t>
            </a:r>
            <a:r>
              <a:rPr lang="de-DE" sz="2400" dirty="0" err="1"/>
              <a:t>Denkwelt</a:t>
            </a:r>
            <a:r>
              <a:rPr lang="de-DE" sz="2400" dirty="0"/>
              <a:t>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4348" y="307181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Nicht das Ergebnis der Aufgabe, sondern der Weg zur (richtigen oder falschen)  Lösung wird beachtet.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85786" y="4610409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Nicht ergebnisorientiert, sondern prozessorientiert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14348" y="3000372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Vielen Dank für Ihre Aufmerksamkeit.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57290" y="142873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Und nun zur Bastelstunde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E705-A1C4-4D5F-ADD6-451FE75125D0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43042" y="2802435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Ende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28662" y="285728"/>
            <a:ext cx="6643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Was versteht man nun  unter  </a:t>
            </a:r>
            <a:r>
              <a:rPr lang="de-DE" sz="4400" dirty="0" err="1">
                <a:solidFill>
                  <a:srgbClr val="FFFF00"/>
                </a:solidFill>
              </a:rPr>
              <a:t>Dyskalkulie</a:t>
            </a:r>
            <a:r>
              <a:rPr lang="de-DE" sz="44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71538" y="2214554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solidFill>
                  <a:srgbClr val="FFFF00"/>
                </a:solidFill>
              </a:rPr>
              <a:t>Diskrepanzdefinition</a:t>
            </a:r>
            <a:r>
              <a:rPr lang="de-DE" sz="3200" dirty="0">
                <a:solidFill>
                  <a:srgbClr val="FFFF00"/>
                </a:solidFill>
              </a:rPr>
              <a:t>        </a:t>
            </a:r>
            <a:r>
              <a:rPr lang="de-DE" sz="2400" dirty="0">
                <a:solidFill>
                  <a:srgbClr val="FFFF00"/>
                </a:solidFill>
              </a:rPr>
              <a:t>s. WHO</a:t>
            </a:r>
            <a:endParaRPr lang="de-DE" sz="3200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00100" y="3286124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</a:rPr>
              <a:t>Phänomenologische  Definition      </a:t>
            </a:r>
            <a:r>
              <a:rPr lang="de-DE" sz="2000" dirty="0">
                <a:solidFill>
                  <a:srgbClr val="FFFF00"/>
                </a:solidFill>
              </a:rPr>
              <a:t>s. Fehler</a:t>
            </a:r>
            <a:endParaRPr lang="de-DE" sz="2800" dirty="0">
              <a:solidFill>
                <a:srgbClr val="FFFF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1538" y="464344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</a:rPr>
              <a:t>Allgemeine Definition     </a:t>
            </a:r>
            <a:r>
              <a:rPr lang="de-DE" dirty="0">
                <a:solidFill>
                  <a:srgbClr val="FFFF00"/>
                </a:solidFill>
              </a:rPr>
              <a:t>s. Lorenz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1472" y="500042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err="1">
                <a:solidFill>
                  <a:srgbClr val="FFFF00"/>
                </a:solidFill>
              </a:rPr>
              <a:t>Diskrepanzdefinition</a:t>
            </a:r>
            <a:r>
              <a:rPr lang="de-DE" sz="4400" dirty="0">
                <a:solidFill>
                  <a:srgbClr val="FFFF00"/>
                </a:solidFill>
              </a:rPr>
              <a:t>     </a:t>
            </a:r>
            <a:r>
              <a:rPr lang="de-DE" sz="2400" dirty="0">
                <a:solidFill>
                  <a:srgbClr val="FFFF00"/>
                </a:solidFill>
              </a:rPr>
              <a:t>s. WHO</a:t>
            </a:r>
            <a:endParaRPr lang="de-DE" sz="4400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5720" y="1714488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78E9F8"/>
                </a:solidFill>
              </a:rPr>
              <a:t>Leistungsdefizite sind </a:t>
            </a:r>
            <a:r>
              <a:rPr lang="de-DE" sz="2400" dirty="0">
                <a:solidFill>
                  <a:srgbClr val="FF99FF"/>
                </a:solidFill>
              </a:rPr>
              <a:t>nicht</a:t>
            </a:r>
            <a:r>
              <a:rPr lang="de-DE" sz="2400" dirty="0">
                <a:solidFill>
                  <a:srgbClr val="78E9F8"/>
                </a:solidFill>
              </a:rPr>
              <a:t> zurückzuführen auf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85719" y="2285992"/>
            <a:ext cx="475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unangemessene Beschulung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720" y="2714620"/>
            <a:ext cx="5081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generelle Intelligenzminderung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7158" y="3528956"/>
            <a:ext cx="778674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rgbClr val="FF0000"/>
                </a:solidFill>
              </a:rPr>
              <a:t>Aber</a:t>
            </a:r>
            <a:r>
              <a:rPr lang="de-DE" sz="2000" dirty="0"/>
              <a:t> : Lese- Rechtschreibfähigkeit müssen im Normbereich liegen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57158" y="414338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99FF"/>
                </a:solidFill>
              </a:rPr>
              <a:t>Die „Höhe“  der Abweichung von der Norm erscheint willkürlich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8596" y="457200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99FF"/>
                </a:solidFill>
              </a:rPr>
              <a:t>Mitursächliche</a:t>
            </a:r>
            <a:r>
              <a:rPr lang="de-DE" dirty="0">
                <a:solidFill>
                  <a:srgbClr val="FF99FF"/>
                </a:solidFill>
              </a:rPr>
              <a:t> </a:t>
            </a:r>
            <a:r>
              <a:rPr lang="de-DE" dirty="0">
                <a:solidFill>
                  <a:srgbClr val="FF99FF"/>
                </a:solidFill>
                <a:hlinkClick r:id="" action="ppaction://noaction"/>
              </a:rPr>
              <a:t>neurologische  Defizite  </a:t>
            </a:r>
            <a:r>
              <a:rPr lang="de-DE" dirty="0">
                <a:solidFill>
                  <a:srgbClr val="FF99FF"/>
                </a:solidFill>
              </a:rPr>
              <a:t>beinträchtigen aber auch andere Leistungsbereiche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71538" y="5643578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</a:rPr>
              <a:t>Förderung bleibt versagt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72264" y="535782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Warum hier  Schlagworte?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072198" y="620294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99FF"/>
                </a:solidFill>
              </a:rPr>
              <a:t>(s. Beobachtungshilfen)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7158" y="121442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+ 5 = 16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000496" y="342900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43 + 62 =  15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071934" y="214311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52 + 6 =  66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000528" y="2643182"/>
            <a:ext cx="550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99FF"/>
                </a:solidFill>
                <a:latin typeface="Tahoma" pitchFamily="34" charset="0"/>
                <a:cs typeface="Tahoma" pitchFamily="34" charset="0"/>
              </a:rPr>
              <a:t>62 + 5  =....  62, 63 ,64, 65, 66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428992" y="92867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17 + 6 =  22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85720" y="2071678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9 +1 = 10... +5 = 16</a:t>
            </a:r>
          </a:p>
          <a:p>
            <a:pPr algn="ctr"/>
            <a:r>
              <a:rPr lang="de-DE" sz="2800" dirty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?????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28662" y="3714752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73 – 7 = 30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857620" y="421481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23 + 47 = 34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857620" y="4714884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23 + 7 = 30</a:t>
            </a:r>
          </a:p>
          <a:p>
            <a:r>
              <a:rPr lang="de-DE" sz="2400" dirty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30 + 4 = 34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42910" y="478632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41 + 8 = 58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14348" y="521495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4 + 1 = 5  </a:t>
            </a:r>
          </a:p>
          <a:p>
            <a:r>
              <a:rPr lang="de-DE" sz="2400" dirty="0">
                <a:solidFill>
                  <a:srgbClr val="FFCCFF"/>
                </a:solidFill>
                <a:latin typeface="Arial" pitchFamily="34" charset="0"/>
                <a:cs typeface="Arial" pitchFamily="34" charset="0"/>
              </a:rPr>
              <a:t>  hinten die 8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00034" y="28572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78E9F8"/>
                </a:solidFill>
                <a:latin typeface="Arial" pitchFamily="34" charset="0"/>
                <a:cs typeface="Arial" pitchFamily="34" charset="0"/>
              </a:rPr>
              <a:t>Rechenfehler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071934" y="150017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99FF"/>
                </a:solidFill>
              </a:rPr>
              <a:t>17,18,19,    20, 21, 22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500166" y="314324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 + 5 = 6!!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Steibl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4400B-5DBD-4591-AD0A-1CAFDA72CDBB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57224" y="785794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FF00"/>
                </a:solidFill>
              </a:rPr>
              <a:t>Konsequenzen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2910" y="164305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Ein Fehler muss als produktiver Versuch des Kindes  angesehen werden, ein Problem zu lösen. Er ist ein Fenster in die kindliche </a:t>
            </a:r>
            <a:r>
              <a:rPr lang="de-DE" sz="2400" dirty="0" err="1"/>
              <a:t>Denkwelt</a:t>
            </a:r>
            <a:r>
              <a:rPr lang="de-DE" sz="2400" dirty="0"/>
              <a:t>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4348" y="3071810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Nicht das Ergebnis der Aufgabe, sondern der Weg zur (richtigen oder falschen)  Lösung wird beachtet.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85786" y="4324657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Nicht ergebnisorientiert, sondern prozessorientiert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Haemera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1982</Words>
  <Application>Microsoft Office PowerPoint</Application>
  <PresentationFormat>Bildschirmpräsentation (4:3)</PresentationFormat>
  <Paragraphs>637</Paragraphs>
  <Slides>55</Slides>
  <Notes>50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3" baseType="lpstr">
      <vt:lpstr>Arial</vt:lpstr>
      <vt:lpstr>Calibri</vt:lpstr>
      <vt:lpstr>Franklin Gothic Book</vt:lpstr>
      <vt:lpstr>Lucida Handwriting</vt:lpstr>
      <vt:lpstr>Monotype Sorts</vt:lpstr>
      <vt:lpstr>Tahoma</vt:lpstr>
      <vt:lpstr>Wingdings 2</vt:lpstr>
      <vt:lpstr>Haemera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Horst Steibl</dc:creator>
  <cp:lastModifiedBy>horst steibl</cp:lastModifiedBy>
  <cp:revision>148</cp:revision>
  <dcterms:created xsi:type="dcterms:W3CDTF">2008-09-20T07:46:29Z</dcterms:created>
  <dcterms:modified xsi:type="dcterms:W3CDTF">2018-12-12T11:11:45Z</dcterms:modified>
</cp:coreProperties>
</file>